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26_632AD6E7.xml" ContentType="application/vnd.ms-powerpoint.comment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72"/>
  </p:notesMasterIdLst>
  <p:handoutMasterIdLst>
    <p:handoutMasterId r:id="rId73"/>
  </p:handoutMasterIdLst>
  <p:sldIdLst>
    <p:sldId id="277" r:id="rId5"/>
    <p:sldId id="293" r:id="rId6"/>
    <p:sldId id="294" r:id="rId7"/>
    <p:sldId id="292" r:id="rId8"/>
    <p:sldId id="295" r:id="rId9"/>
    <p:sldId id="296" r:id="rId10"/>
    <p:sldId id="297" r:id="rId11"/>
    <p:sldId id="298" r:id="rId12"/>
    <p:sldId id="299" r:id="rId13"/>
    <p:sldId id="300" r:id="rId14"/>
    <p:sldId id="302" r:id="rId15"/>
    <p:sldId id="303" r:id="rId16"/>
    <p:sldId id="304" r:id="rId17"/>
    <p:sldId id="354" r:id="rId18"/>
    <p:sldId id="301" r:id="rId19"/>
    <p:sldId id="306" r:id="rId20"/>
    <p:sldId id="307" r:id="rId21"/>
    <p:sldId id="308" r:id="rId22"/>
    <p:sldId id="356" r:id="rId23"/>
    <p:sldId id="309" r:id="rId24"/>
    <p:sldId id="310" r:id="rId25"/>
    <p:sldId id="311" r:id="rId26"/>
    <p:sldId id="312" r:id="rId27"/>
    <p:sldId id="359" r:id="rId28"/>
    <p:sldId id="314" r:id="rId29"/>
    <p:sldId id="315" r:id="rId30"/>
    <p:sldId id="316" r:id="rId31"/>
    <p:sldId id="317" r:id="rId32"/>
    <p:sldId id="360" r:id="rId33"/>
    <p:sldId id="361" r:id="rId34"/>
    <p:sldId id="318" r:id="rId35"/>
    <p:sldId id="319" r:id="rId36"/>
    <p:sldId id="353" r:id="rId37"/>
    <p:sldId id="320" r:id="rId38"/>
    <p:sldId id="321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40" r:id="rId47"/>
    <p:sldId id="348" r:id="rId48"/>
    <p:sldId id="341" r:id="rId49"/>
    <p:sldId id="351" r:id="rId50"/>
    <p:sldId id="342" r:id="rId51"/>
    <p:sldId id="343" r:id="rId52"/>
    <p:sldId id="322" r:id="rId53"/>
    <p:sldId id="323" r:id="rId54"/>
    <p:sldId id="324" r:id="rId55"/>
    <p:sldId id="325" r:id="rId56"/>
    <p:sldId id="326" r:id="rId57"/>
    <p:sldId id="350" r:id="rId58"/>
    <p:sldId id="327" r:id="rId59"/>
    <p:sldId id="328" r:id="rId60"/>
    <p:sldId id="329" r:id="rId61"/>
    <p:sldId id="330" r:id="rId62"/>
    <p:sldId id="355" r:id="rId63"/>
    <p:sldId id="331" r:id="rId64"/>
    <p:sldId id="332" r:id="rId65"/>
    <p:sldId id="344" r:id="rId66"/>
    <p:sldId id="346" r:id="rId67"/>
    <p:sldId id="358" r:id="rId68"/>
    <p:sldId id="357" r:id="rId69"/>
    <p:sldId id="347" r:id="rId70"/>
    <p:sldId id="34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4A096F-1F9E-4CE7-AED9-DD3063AE907F}">
          <p14:sldIdLst>
            <p14:sldId id="277"/>
            <p14:sldId id="293"/>
            <p14:sldId id="294"/>
            <p14:sldId id="292"/>
            <p14:sldId id="295"/>
            <p14:sldId id="296"/>
            <p14:sldId id="297"/>
            <p14:sldId id="298"/>
            <p14:sldId id="299"/>
            <p14:sldId id="300"/>
            <p14:sldId id="302"/>
            <p14:sldId id="303"/>
            <p14:sldId id="304"/>
            <p14:sldId id="354"/>
            <p14:sldId id="301"/>
            <p14:sldId id="306"/>
            <p14:sldId id="307"/>
            <p14:sldId id="308"/>
            <p14:sldId id="356"/>
            <p14:sldId id="309"/>
            <p14:sldId id="310"/>
            <p14:sldId id="311"/>
            <p14:sldId id="312"/>
          </p14:sldIdLst>
        </p14:section>
        <p14:section name="Untitled Section" id="{ED27CC3A-5711-4EA6-B579-5EA364E50832}">
          <p14:sldIdLst>
            <p14:sldId id="359"/>
            <p14:sldId id="314"/>
            <p14:sldId id="315"/>
            <p14:sldId id="316"/>
            <p14:sldId id="317"/>
            <p14:sldId id="360"/>
            <p14:sldId id="361"/>
            <p14:sldId id="318"/>
            <p14:sldId id="319"/>
            <p14:sldId id="353"/>
            <p14:sldId id="320"/>
            <p14:sldId id="321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8"/>
            <p14:sldId id="341"/>
            <p14:sldId id="351"/>
            <p14:sldId id="342"/>
            <p14:sldId id="343"/>
            <p14:sldId id="322"/>
            <p14:sldId id="323"/>
            <p14:sldId id="324"/>
            <p14:sldId id="325"/>
            <p14:sldId id="326"/>
            <p14:sldId id="350"/>
            <p14:sldId id="327"/>
            <p14:sldId id="328"/>
            <p14:sldId id="329"/>
            <p14:sldId id="330"/>
            <p14:sldId id="355"/>
            <p14:sldId id="331"/>
            <p14:sldId id="332"/>
            <p14:sldId id="344"/>
            <p14:sldId id="346"/>
            <p14:sldId id="358"/>
            <p14:sldId id="357"/>
            <p14:sldId id="347"/>
            <p14:sldId id="3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FB7CB40-EF9E-6A45-264D-44061970F997}" name="Liyanage M.L.A.P. it19120812" initials="LMi" userId="Liyanage M.L.A.P. it19120812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A839"/>
    <a:srgbClr val="F9FCFE"/>
    <a:srgbClr val="FF0000"/>
    <a:srgbClr val="10CF9B"/>
    <a:srgbClr val="F1D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739ACF-AAB8-4787-ADA4-5BBAC9B291C7}" v="1" dt="2022-05-26T05:08:37.932"/>
    <p1510:client id="{AFC36C30-18EF-E07A-DBE4-5FFF2AA0ECE0}" v="44" dt="2022-05-25T15:58:42.9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1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280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80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yanage N.L.T.N. it19188546" userId="e6f27942-7799-45d0-b0e6-6d0adc9513d1" providerId="ADAL" clId="{48739ACF-AAB8-4787-ADA4-5BBAC9B291C7}"/>
    <pc:docChg chg="custSel modSld">
      <pc:chgData name="Liyanage N.L.T.N. it19188546" userId="e6f27942-7799-45d0-b0e6-6d0adc9513d1" providerId="ADAL" clId="{48739ACF-AAB8-4787-ADA4-5BBAC9B291C7}" dt="2022-05-26T05:08:38.016" v="1" actId="27636"/>
      <pc:docMkLst>
        <pc:docMk/>
      </pc:docMkLst>
      <pc:sldChg chg="addSp modSp">
        <pc:chgData name="Liyanage N.L.T.N. it19188546" userId="e6f27942-7799-45d0-b0e6-6d0adc9513d1" providerId="ADAL" clId="{48739ACF-AAB8-4787-ADA4-5BBAC9B291C7}" dt="2022-05-26T05:08:37.930" v="0" actId="164"/>
        <pc:sldMkLst>
          <pc:docMk/>
          <pc:sldMk cId="2158082076" sldId="346"/>
        </pc:sldMkLst>
        <pc:grpChg chg="add mod">
          <ac:chgData name="Liyanage N.L.T.N. it19188546" userId="e6f27942-7799-45d0-b0e6-6d0adc9513d1" providerId="ADAL" clId="{48739ACF-AAB8-4787-ADA4-5BBAC9B291C7}" dt="2022-05-26T05:08:37.930" v="0" actId="164"/>
          <ac:grpSpMkLst>
            <pc:docMk/>
            <pc:sldMk cId="2158082076" sldId="346"/>
            <ac:grpSpMk id="2" creationId="{A091DDAA-9721-5A61-7135-DFA2A7F0560D}"/>
          </ac:grpSpMkLst>
        </pc:grpChg>
        <pc:picChg chg="mod">
          <ac:chgData name="Liyanage N.L.T.N. it19188546" userId="e6f27942-7799-45d0-b0e6-6d0adc9513d1" providerId="ADAL" clId="{48739ACF-AAB8-4787-ADA4-5BBAC9B291C7}" dt="2022-05-26T05:08:37.930" v="0" actId="164"/>
          <ac:picMkLst>
            <pc:docMk/>
            <pc:sldMk cId="2158082076" sldId="346"/>
            <ac:picMk id="35" creationId="{F0F5DF1B-F394-4C30-BDFF-F5E99E582BD2}"/>
          </ac:picMkLst>
        </pc:picChg>
        <pc:picChg chg="mod">
          <ac:chgData name="Liyanage N.L.T.N. it19188546" userId="e6f27942-7799-45d0-b0e6-6d0adc9513d1" providerId="ADAL" clId="{48739ACF-AAB8-4787-ADA4-5BBAC9B291C7}" dt="2022-05-26T05:08:37.930" v="0" actId="164"/>
          <ac:picMkLst>
            <pc:docMk/>
            <pc:sldMk cId="2158082076" sldId="346"/>
            <ac:picMk id="37" creationId="{9D30EDB5-BC26-4B81-91C5-85462D5E772B}"/>
          </ac:picMkLst>
        </pc:picChg>
      </pc:sldChg>
      <pc:sldChg chg="modSp mod">
        <pc:chgData name="Liyanage N.L.T.N. it19188546" userId="e6f27942-7799-45d0-b0e6-6d0adc9513d1" providerId="ADAL" clId="{48739ACF-AAB8-4787-ADA4-5BBAC9B291C7}" dt="2022-05-26T05:08:38.016" v="1" actId="27636"/>
        <pc:sldMkLst>
          <pc:docMk/>
          <pc:sldMk cId="1028073804" sldId="350"/>
        </pc:sldMkLst>
        <pc:spChg chg="mod">
          <ac:chgData name="Liyanage N.L.T.N. it19188546" userId="e6f27942-7799-45d0-b0e6-6d0adc9513d1" providerId="ADAL" clId="{48739ACF-AAB8-4787-ADA4-5BBAC9B291C7}" dt="2022-05-26T05:08:38.016" v="1" actId="27636"/>
          <ac:spMkLst>
            <pc:docMk/>
            <pc:sldMk cId="1028073804" sldId="350"/>
            <ac:spMk id="5" creationId="{04C67953-106C-4F2C-A091-3FC22441AEC4}"/>
          </ac:spMkLst>
        </pc:spChg>
      </pc:sldChg>
    </pc:docChg>
  </pc:docChgLst>
  <pc:docChgLst>
    <pc:chgData name="Liyanage N.L.T.N. it19188546" userId="S::it19188546@my.sliit.lk::e6f27942-7799-45d0-b0e6-6d0adc9513d1" providerId="AD" clId="Web-{AFC36C30-18EF-E07A-DBE4-5FFF2AA0ECE0}"/>
    <pc:docChg chg="modSld">
      <pc:chgData name="Liyanage N.L.T.N. it19188546" userId="S::it19188546@my.sliit.lk::e6f27942-7799-45d0-b0e6-6d0adc9513d1" providerId="AD" clId="Web-{AFC36C30-18EF-E07A-DBE4-5FFF2AA0ECE0}" dt="2022-05-25T15:58:42.931" v="31"/>
      <pc:docMkLst>
        <pc:docMk/>
      </pc:docMkLst>
      <pc:sldChg chg="addSp delSp modSp">
        <pc:chgData name="Liyanage N.L.T.N. it19188546" userId="S::it19188546@my.sliit.lk::e6f27942-7799-45d0-b0e6-6d0adc9513d1" providerId="AD" clId="Web-{AFC36C30-18EF-E07A-DBE4-5FFF2AA0ECE0}" dt="2022-05-25T15:58:42.931" v="31"/>
        <pc:sldMkLst>
          <pc:docMk/>
          <pc:sldMk cId="2158082076" sldId="346"/>
        </pc:sldMkLst>
        <pc:spChg chg="add del">
          <ac:chgData name="Liyanage N.L.T.N. it19188546" userId="S::it19188546@my.sliit.lk::e6f27942-7799-45d0-b0e6-6d0adc9513d1" providerId="AD" clId="Web-{AFC36C30-18EF-E07A-DBE4-5FFF2AA0ECE0}" dt="2022-05-25T15:49:26.322" v="16"/>
          <ac:spMkLst>
            <pc:docMk/>
            <pc:sldMk cId="2158082076" sldId="346"/>
            <ac:spMk id="3" creationId="{431BA7E0-3E98-4DCA-91BC-5A466A075FED}"/>
          </ac:spMkLst>
        </pc:spChg>
        <pc:spChg chg="add del mod">
          <ac:chgData name="Liyanage N.L.T.N. it19188546" userId="S::it19188546@my.sliit.lk::e6f27942-7799-45d0-b0e6-6d0adc9513d1" providerId="AD" clId="Web-{AFC36C30-18EF-E07A-DBE4-5FFF2AA0ECE0}" dt="2022-05-25T15:49:26.322" v="16"/>
          <ac:spMkLst>
            <pc:docMk/>
            <pc:sldMk cId="2158082076" sldId="346"/>
            <ac:spMk id="6" creationId="{847F9ECD-5A8D-4225-0A6F-2B4F0A3BBCE9}"/>
          </ac:spMkLst>
        </pc:spChg>
        <pc:spChg chg="add del">
          <ac:chgData name="Liyanage N.L.T.N. it19188546" userId="S::it19188546@my.sliit.lk::e6f27942-7799-45d0-b0e6-6d0adc9513d1" providerId="AD" clId="Web-{AFC36C30-18EF-E07A-DBE4-5FFF2AA0ECE0}" dt="2022-05-25T15:49:26.322" v="19"/>
          <ac:spMkLst>
            <pc:docMk/>
            <pc:sldMk cId="2158082076" sldId="346"/>
            <ac:spMk id="23" creationId="{A314BF5C-DBD1-492C-96EE-F6C0398A7D7A}"/>
          </ac:spMkLst>
        </pc:spChg>
        <pc:spChg chg="add del">
          <ac:chgData name="Liyanage N.L.T.N. it19188546" userId="S::it19188546@my.sliit.lk::e6f27942-7799-45d0-b0e6-6d0adc9513d1" providerId="AD" clId="Web-{AFC36C30-18EF-E07A-DBE4-5FFF2AA0ECE0}" dt="2022-05-25T15:49:26.322" v="20"/>
          <ac:spMkLst>
            <pc:docMk/>
            <pc:sldMk cId="2158082076" sldId="346"/>
            <ac:spMk id="24" creationId="{CCECAD53-58FB-4B95-B287-6ED58ABA7E85}"/>
          </ac:spMkLst>
        </pc:spChg>
        <pc:spChg chg="add del">
          <ac:chgData name="Liyanage N.L.T.N. it19188546" userId="S::it19188546@my.sliit.lk::e6f27942-7799-45d0-b0e6-6d0adc9513d1" providerId="AD" clId="Web-{AFC36C30-18EF-E07A-DBE4-5FFF2AA0ECE0}" dt="2022-05-25T15:49:26.322" v="21"/>
          <ac:spMkLst>
            <pc:docMk/>
            <pc:sldMk cId="2158082076" sldId="346"/>
            <ac:spMk id="25" creationId="{33B92F6D-8FAB-45A4-9D89-98C643592E4D}"/>
          </ac:spMkLst>
        </pc:spChg>
        <pc:spChg chg="add del">
          <ac:chgData name="Liyanage N.L.T.N. it19188546" userId="S::it19188546@my.sliit.lk::e6f27942-7799-45d0-b0e6-6d0adc9513d1" providerId="AD" clId="Web-{AFC36C30-18EF-E07A-DBE4-5FFF2AA0ECE0}" dt="2022-05-25T15:49:26.322" v="22"/>
          <ac:spMkLst>
            <pc:docMk/>
            <pc:sldMk cId="2158082076" sldId="346"/>
            <ac:spMk id="26" creationId="{B704B5D2-8F40-4DA8-A837-EEDAE9033B43}"/>
          </ac:spMkLst>
        </pc:spChg>
        <pc:spChg chg="add del">
          <ac:chgData name="Liyanage N.L.T.N. it19188546" userId="S::it19188546@my.sliit.lk::e6f27942-7799-45d0-b0e6-6d0adc9513d1" providerId="AD" clId="Web-{AFC36C30-18EF-E07A-DBE4-5FFF2AA0ECE0}" dt="2022-05-25T15:49:26.322" v="25"/>
          <ac:spMkLst>
            <pc:docMk/>
            <pc:sldMk cId="2158082076" sldId="346"/>
            <ac:spMk id="32" creationId="{D014410E-9D22-422D-B292-0F72E2327388}"/>
          </ac:spMkLst>
        </pc:spChg>
        <pc:spChg chg="add del">
          <ac:chgData name="Liyanage N.L.T.N. it19188546" userId="S::it19188546@my.sliit.lk::e6f27942-7799-45d0-b0e6-6d0adc9513d1" providerId="AD" clId="Web-{AFC36C30-18EF-E07A-DBE4-5FFF2AA0ECE0}" dt="2022-05-25T15:49:26.322" v="26"/>
          <ac:spMkLst>
            <pc:docMk/>
            <pc:sldMk cId="2158082076" sldId="346"/>
            <ac:spMk id="33" creationId="{A93B2827-6553-497F-AED3-F1CF18F16077}"/>
          </ac:spMkLst>
        </pc:spChg>
        <pc:grpChg chg="add">
          <ac:chgData name="Liyanage N.L.T.N. it19188546" userId="S::it19188546@my.sliit.lk::e6f27942-7799-45d0-b0e6-6d0adc9513d1" providerId="AD" clId="Web-{AFC36C30-18EF-E07A-DBE4-5FFF2AA0ECE0}" dt="2022-05-25T15:58:42.931" v="31"/>
          <ac:grpSpMkLst>
            <pc:docMk/>
            <pc:sldMk cId="2158082076" sldId="346"/>
            <ac:grpSpMk id="7" creationId="{B000001D-C123-77D4-4193-2BB0DBBF34E9}"/>
          </ac:grpSpMkLst>
        </pc:grpChg>
        <pc:picChg chg="add del">
          <ac:chgData name="Liyanage N.L.T.N. it19188546" userId="S::it19188546@my.sliit.lk::e6f27942-7799-45d0-b0e6-6d0adc9513d1" providerId="AD" clId="Web-{AFC36C30-18EF-E07A-DBE4-5FFF2AA0ECE0}" dt="2022-05-25T15:49:26.322" v="17"/>
          <ac:picMkLst>
            <pc:docMk/>
            <pc:sldMk cId="2158082076" sldId="346"/>
            <ac:picMk id="11" creationId="{FFEB0486-B4CD-48B0-BCFA-FF3CB88899C7}"/>
          </ac:picMkLst>
        </pc:picChg>
        <pc:picChg chg="add del mod">
          <ac:chgData name="Liyanage N.L.T.N. it19188546" userId="S::it19188546@my.sliit.lk::e6f27942-7799-45d0-b0e6-6d0adc9513d1" providerId="AD" clId="Web-{AFC36C30-18EF-E07A-DBE4-5FFF2AA0ECE0}" dt="2022-05-25T15:58:21.540" v="30" actId="1076"/>
          <ac:picMkLst>
            <pc:docMk/>
            <pc:sldMk cId="2158082076" sldId="346"/>
            <ac:picMk id="34" creationId="{F1A85DB7-56BB-41B1-8069-70E47D09A4DF}"/>
          </ac:picMkLst>
        </pc:picChg>
        <pc:picChg chg="add del">
          <ac:chgData name="Liyanage N.L.T.N. it19188546" userId="S::it19188546@my.sliit.lk::e6f27942-7799-45d0-b0e6-6d0adc9513d1" providerId="AD" clId="Web-{AFC36C30-18EF-E07A-DBE4-5FFF2AA0ECE0}" dt="2022-05-25T15:49:26.322" v="27"/>
          <ac:picMkLst>
            <pc:docMk/>
            <pc:sldMk cId="2158082076" sldId="346"/>
            <ac:picMk id="35" creationId="{F0F5DF1B-F394-4C30-BDFF-F5E99E582BD2}"/>
          </ac:picMkLst>
        </pc:picChg>
        <pc:picChg chg="add del">
          <ac:chgData name="Liyanage N.L.T.N. it19188546" userId="S::it19188546@my.sliit.lk::e6f27942-7799-45d0-b0e6-6d0adc9513d1" providerId="AD" clId="Web-{AFC36C30-18EF-E07A-DBE4-5FFF2AA0ECE0}" dt="2022-05-25T15:49:26.322" v="28"/>
          <ac:picMkLst>
            <pc:docMk/>
            <pc:sldMk cId="2158082076" sldId="346"/>
            <ac:picMk id="37" creationId="{9D30EDB5-BC26-4B81-91C5-85462D5E772B}"/>
          </ac:picMkLst>
        </pc:picChg>
        <pc:picChg chg="add del">
          <ac:chgData name="Liyanage N.L.T.N. it19188546" userId="S::it19188546@my.sliit.lk::e6f27942-7799-45d0-b0e6-6d0adc9513d1" providerId="AD" clId="Web-{AFC36C30-18EF-E07A-DBE4-5FFF2AA0ECE0}" dt="2022-05-25T15:49:26.322" v="29"/>
          <ac:picMkLst>
            <pc:docMk/>
            <pc:sldMk cId="2158082076" sldId="346"/>
            <ac:picMk id="38" creationId="{342E3A73-AC68-40B0-AD30-A29EFBE11D91}"/>
          </ac:picMkLst>
        </pc:picChg>
        <pc:cxnChg chg="add del">
          <ac:chgData name="Liyanage N.L.T.N. it19188546" userId="S::it19188546@my.sliit.lk::e6f27942-7799-45d0-b0e6-6d0adc9513d1" providerId="AD" clId="Web-{AFC36C30-18EF-E07A-DBE4-5FFF2AA0ECE0}" dt="2022-05-25T15:49:26.322" v="18"/>
          <ac:cxnSpMkLst>
            <pc:docMk/>
            <pc:sldMk cId="2158082076" sldId="346"/>
            <ac:cxnSpMk id="17" creationId="{773E9C12-38F1-4CE3-A6F4-F7AD85FC8FE9}"/>
          </ac:cxnSpMkLst>
        </pc:cxnChg>
        <pc:cxnChg chg="add del">
          <ac:chgData name="Liyanage N.L.T.N. it19188546" userId="S::it19188546@my.sliit.lk::e6f27942-7799-45d0-b0e6-6d0adc9513d1" providerId="AD" clId="Web-{AFC36C30-18EF-E07A-DBE4-5FFF2AA0ECE0}" dt="2022-05-25T15:49:26.322" v="23"/>
          <ac:cxnSpMkLst>
            <pc:docMk/>
            <pc:sldMk cId="2158082076" sldId="346"/>
            <ac:cxnSpMk id="28" creationId="{E7A97D54-F482-409F-B1B2-4C443E07B844}"/>
          </ac:cxnSpMkLst>
        </pc:cxnChg>
        <pc:cxnChg chg="add del">
          <ac:chgData name="Liyanage N.L.T.N. it19188546" userId="S::it19188546@my.sliit.lk::e6f27942-7799-45d0-b0e6-6d0adc9513d1" providerId="AD" clId="Web-{AFC36C30-18EF-E07A-DBE4-5FFF2AA0ECE0}" dt="2022-05-25T15:49:26.322" v="24"/>
          <ac:cxnSpMkLst>
            <pc:docMk/>
            <pc:sldMk cId="2158082076" sldId="346"/>
            <ac:cxnSpMk id="30" creationId="{FB26F2D8-EAB2-4333-AE75-8EEFF98C8BE3}"/>
          </ac:cxnSpMkLst>
        </pc:cxnChg>
      </pc:sldChg>
    </pc:docChg>
  </pc:docChgLst>
</pc:chgInfo>
</file>

<file path=ppt/comments/modernComment_126_632AD6E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B878DB-E155-4D45-A90B-AC92E14620A7}" authorId="{EFB7CB40-EF9E-6A45-264D-44061970F997}" created="2022-01-30T16:21:42.5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63751911" sldId="294"/>
      <ac:picMk id="2050" creationId="{B8C04DD8-FD31-4169-B840-751424EF3440}"/>
    </ac:deMkLst>
    <p188:replyLst>
      <p188:reply id="{7B6357A6-2F96-438A-8328-BE567F47D97F}" authorId="{EFB7CB40-EF9E-6A45-264D-44061970F997}" created="2022-01-30T16:22:03.586">
        <p188:txBody>
          <a:bodyPr/>
          <a:lstStyle/>
          <a:p>
            <a:r>
              <a:rPr lang="en-US"/>
              <a:t>https://medium.com/@nibtnashik/discover-e-learning-standards-its-advantages-950ec7b99980</a:t>
            </a:r>
          </a:p>
        </p188:txBody>
      </p188:reply>
    </p188:replyLst>
    <p188:txBody>
      <a:bodyPr/>
      <a:lstStyle/>
      <a:p>
        <a:r>
          <a:rPr lang="en-US"/>
          <a:t>https://en.wikibooks.org/wiki/File:E-learning_process_model.jpg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8E239A-9D8E-4787-B111-43FB459EE8D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EDE666-8695-474B-86F2-14C248CD7D8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000" b="1">
              <a:solidFill>
                <a:schemeClr val="bg1"/>
              </a:solidFill>
              <a:ea typeface="+mn-lt"/>
              <a:cs typeface="+mn-lt"/>
            </a:rPr>
            <a:t>Why Learning Material Recommendation?</a:t>
          </a:r>
          <a:endParaRPr lang="en-US" sz="2000">
            <a:solidFill>
              <a:schemeClr val="bg1"/>
            </a:solidFill>
          </a:endParaRPr>
        </a:p>
      </dgm:t>
    </dgm:pt>
    <dgm:pt modelId="{6D969677-8BD1-4B4B-9543-5CDA02DD3D74}" type="parTrans" cxnId="{1AFA5194-93A3-4FC8-96C3-E945B4B1154F}">
      <dgm:prSet/>
      <dgm:spPr/>
      <dgm:t>
        <a:bodyPr/>
        <a:lstStyle/>
        <a:p>
          <a:endParaRPr lang="en-US"/>
        </a:p>
      </dgm:t>
    </dgm:pt>
    <dgm:pt modelId="{8B5B09A2-58EF-4618-BF13-6EDBFA07CC9B}" type="sibTrans" cxnId="{1AFA5194-93A3-4FC8-96C3-E945B4B1154F}">
      <dgm:prSet/>
      <dgm:spPr/>
      <dgm:t>
        <a:bodyPr/>
        <a:lstStyle/>
        <a:p>
          <a:endParaRPr lang="en-US"/>
        </a:p>
      </dgm:t>
    </dgm:pt>
    <dgm:pt modelId="{4688EF48-87F8-4AA1-ABA6-3F29680BC4F5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000" b="1">
              <a:solidFill>
                <a:schemeClr val="bg1"/>
              </a:solidFill>
            </a:rPr>
            <a:t>Why should learning material recommendation personalized ?</a:t>
          </a:r>
          <a:endParaRPr lang="en-US" sz="2000">
            <a:solidFill>
              <a:schemeClr val="bg1"/>
            </a:solidFill>
          </a:endParaRPr>
        </a:p>
      </dgm:t>
    </dgm:pt>
    <dgm:pt modelId="{874AE0B4-94D3-4A13-B0BA-976BA851EE48}" type="parTrans" cxnId="{5A541A80-F1BC-4FE5-9C0A-DFF0142A0D30}">
      <dgm:prSet/>
      <dgm:spPr/>
      <dgm:t>
        <a:bodyPr/>
        <a:lstStyle/>
        <a:p>
          <a:endParaRPr lang="en-US"/>
        </a:p>
      </dgm:t>
    </dgm:pt>
    <dgm:pt modelId="{B159ECCD-5932-4C93-88A9-4000073AF10D}" type="sibTrans" cxnId="{5A541A80-F1BC-4FE5-9C0A-DFF0142A0D30}">
      <dgm:prSet/>
      <dgm:spPr/>
      <dgm:t>
        <a:bodyPr/>
        <a:lstStyle/>
        <a:p>
          <a:endParaRPr lang="en-US"/>
        </a:p>
      </dgm:t>
    </dgm:pt>
    <dgm:pt modelId="{030D4A1C-A47F-4F18-8188-6AE88DFB3FEC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000" b="1">
              <a:solidFill>
                <a:schemeClr val="bg1"/>
              </a:solidFill>
            </a:rPr>
            <a:t>What to consider on learning material recommendation? </a:t>
          </a:r>
          <a:endParaRPr lang="en-US" sz="2000">
            <a:solidFill>
              <a:schemeClr val="bg1"/>
            </a:solidFill>
          </a:endParaRPr>
        </a:p>
      </dgm:t>
    </dgm:pt>
    <dgm:pt modelId="{1FF54466-8234-4E31-8B5D-1C615DEA4A9A}" type="parTrans" cxnId="{6BE7343E-964E-4093-BB8E-C1452A67AFE3}">
      <dgm:prSet/>
      <dgm:spPr/>
      <dgm:t>
        <a:bodyPr/>
        <a:lstStyle/>
        <a:p>
          <a:endParaRPr lang="en-US"/>
        </a:p>
      </dgm:t>
    </dgm:pt>
    <dgm:pt modelId="{8BBC1B18-CD4C-430A-BEB5-C346D7909B04}" type="sibTrans" cxnId="{6BE7343E-964E-4093-BB8E-C1452A67AFE3}">
      <dgm:prSet/>
      <dgm:spPr/>
      <dgm:t>
        <a:bodyPr/>
        <a:lstStyle/>
        <a:p>
          <a:endParaRPr lang="en-US"/>
        </a:p>
      </dgm:t>
    </dgm:pt>
    <dgm:pt modelId="{89B4C741-6C18-47B5-93E9-98CC37C1C73A}" type="pres">
      <dgm:prSet presAssocID="{CB8E239A-9D8E-4787-B111-43FB459EE8D2}" presName="Name0" presStyleCnt="0">
        <dgm:presLayoutVars>
          <dgm:chMax val="7"/>
          <dgm:chPref val="7"/>
          <dgm:dir/>
        </dgm:presLayoutVars>
      </dgm:prSet>
      <dgm:spPr/>
    </dgm:pt>
    <dgm:pt modelId="{CDF0FE8E-3F8D-4207-A6B7-D2DD301FA0A0}" type="pres">
      <dgm:prSet presAssocID="{CB8E239A-9D8E-4787-B111-43FB459EE8D2}" presName="Name1" presStyleCnt="0"/>
      <dgm:spPr/>
    </dgm:pt>
    <dgm:pt modelId="{B2C150B8-11D1-4879-A652-15C853389EED}" type="pres">
      <dgm:prSet presAssocID="{CB8E239A-9D8E-4787-B111-43FB459EE8D2}" presName="cycle" presStyleCnt="0"/>
      <dgm:spPr/>
    </dgm:pt>
    <dgm:pt modelId="{8FC53A39-A6F6-4BC2-B43B-0893CCADAA33}" type="pres">
      <dgm:prSet presAssocID="{CB8E239A-9D8E-4787-B111-43FB459EE8D2}" presName="srcNode" presStyleLbl="node1" presStyleIdx="0" presStyleCnt="3"/>
      <dgm:spPr/>
    </dgm:pt>
    <dgm:pt modelId="{F440160C-41D9-4408-B420-60FD6AD84A15}" type="pres">
      <dgm:prSet presAssocID="{CB8E239A-9D8E-4787-B111-43FB459EE8D2}" presName="conn" presStyleLbl="parChTrans1D2" presStyleIdx="0" presStyleCnt="1"/>
      <dgm:spPr/>
    </dgm:pt>
    <dgm:pt modelId="{524BC962-4BFA-4400-B414-9A186E6709AC}" type="pres">
      <dgm:prSet presAssocID="{CB8E239A-9D8E-4787-B111-43FB459EE8D2}" presName="extraNode" presStyleLbl="node1" presStyleIdx="0" presStyleCnt="3"/>
      <dgm:spPr/>
    </dgm:pt>
    <dgm:pt modelId="{A31B69E8-FB59-40F5-9B78-D56C6C12F694}" type="pres">
      <dgm:prSet presAssocID="{CB8E239A-9D8E-4787-B111-43FB459EE8D2}" presName="dstNode" presStyleLbl="node1" presStyleIdx="0" presStyleCnt="3"/>
      <dgm:spPr/>
    </dgm:pt>
    <dgm:pt modelId="{1A2AD0AC-3B60-466F-81B7-1A93B6FE7BEC}" type="pres">
      <dgm:prSet presAssocID="{D9EDE666-8695-474B-86F2-14C248CD7D89}" presName="text_1" presStyleLbl="node1" presStyleIdx="0" presStyleCnt="3">
        <dgm:presLayoutVars>
          <dgm:bulletEnabled val="1"/>
        </dgm:presLayoutVars>
      </dgm:prSet>
      <dgm:spPr/>
    </dgm:pt>
    <dgm:pt modelId="{141CF9BC-7C0C-480D-A96C-410D0C29C467}" type="pres">
      <dgm:prSet presAssocID="{D9EDE666-8695-474B-86F2-14C248CD7D89}" presName="accent_1" presStyleCnt="0"/>
      <dgm:spPr/>
    </dgm:pt>
    <dgm:pt modelId="{21130734-94C4-4274-B279-A23718B93421}" type="pres">
      <dgm:prSet presAssocID="{D9EDE666-8695-474B-86F2-14C248CD7D89}" presName="accentRepeatNode" presStyleLbl="solidFgAcc1" presStyleIdx="0" presStyleCnt="3"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146CE1C-7456-4CE7-A1A3-E68FB2A01731}" type="pres">
      <dgm:prSet presAssocID="{4688EF48-87F8-4AA1-ABA6-3F29680BC4F5}" presName="text_2" presStyleLbl="node1" presStyleIdx="1" presStyleCnt="3" custLinFactNeighborX="876">
        <dgm:presLayoutVars>
          <dgm:bulletEnabled val="1"/>
        </dgm:presLayoutVars>
      </dgm:prSet>
      <dgm:spPr/>
    </dgm:pt>
    <dgm:pt modelId="{A8980AF7-4C50-4902-88BB-85C2F4DA3CAA}" type="pres">
      <dgm:prSet presAssocID="{4688EF48-87F8-4AA1-ABA6-3F29680BC4F5}" presName="accent_2" presStyleCnt="0"/>
      <dgm:spPr/>
    </dgm:pt>
    <dgm:pt modelId="{9BDE0208-BCF6-46A9-BA25-E4FE2A417128}" type="pres">
      <dgm:prSet presAssocID="{4688EF48-87F8-4AA1-ABA6-3F29680BC4F5}" presName="accentRepeatNode" presStyleLbl="solidFgAcc1" presStyleIdx="1" presStyleCnt="3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9C59BA4D-B3BC-48C3-BC01-8BF68BE2C36C}" type="pres">
      <dgm:prSet presAssocID="{030D4A1C-A47F-4F18-8188-6AE88DFB3FEC}" presName="text_3" presStyleLbl="node1" presStyleIdx="2" presStyleCnt="3">
        <dgm:presLayoutVars>
          <dgm:bulletEnabled val="1"/>
        </dgm:presLayoutVars>
      </dgm:prSet>
      <dgm:spPr/>
    </dgm:pt>
    <dgm:pt modelId="{6984A86D-237F-49B3-8DF2-A535519C8A47}" type="pres">
      <dgm:prSet presAssocID="{030D4A1C-A47F-4F18-8188-6AE88DFB3FEC}" presName="accent_3" presStyleCnt="0"/>
      <dgm:spPr/>
    </dgm:pt>
    <dgm:pt modelId="{EB2AA6E8-0F86-4574-8725-F90CC042A0C4}" type="pres">
      <dgm:prSet presAssocID="{030D4A1C-A47F-4F18-8188-6AE88DFB3FEC}" presName="accentRepeatNode" presStyleLbl="solidFgAcc1" presStyleIdx="2" presStyleCnt="3" custScaleY="99981"/>
      <dgm:spPr>
        <a:blipFill rotWithShape="0">
          <a:blip xmlns:r="http://schemas.openxmlformats.org/officeDocument/2006/relationships" r:embed="rId3"/>
          <a:srcRect/>
          <a:stretch>
            <a:fillRect/>
          </a:stretch>
        </a:blipFill>
      </dgm:spPr>
    </dgm:pt>
  </dgm:ptLst>
  <dgm:cxnLst>
    <dgm:cxn modelId="{4EA3791C-5C14-4F17-B371-11F1FF0C8997}" type="presOf" srcId="{030D4A1C-A47F-4F18-8188-6AE88DFB3FEC}" destId="{9C59BA4D-B3BC-48C3-BC01-8BF68BE2C36C}" srcOrd="0" destOrd="0" presId="urn:microsoft.com/office/officeart/2008/layout/VerticalCurvedList"/>
    <dgm:cxn modelId="{6BE7343E-964E-4093-BB8E-C1452A67AFE3}" srcId="{CB8E239A-9D8E-4787-B111-43FB459EE8D2}" destId="{030D4A1C-A47F-4F18-8188-6AE88DFB3FEC}" srcOrd="2" destOrd="0" parTransId="{1FF54466-8234-4E31-8B5D-1C615DEA4A9A}" sibTransId="{8BBC1B18-CD4C-430A-BEB5-C346D7909B04}"/>
    <dgm:cxn modelId="{6E771C59-6D31-48D9-8552-16F94F9D2070}" type="presOf" srcId="{4688EF48-87F8-4AA1-ABA6-3F29680BC4F5}" destId="{5146CE1C-7456-4CE7-A1A3-E68FB2A01731}" srcOrd="0" destOrd="0" presId="urn:microsoft.com/office/officeart/2008/layout/VerticalCurvedList"/>
    <dgm:cxn modelId="{5A541A80-F1BC-4FE5-9C0A-DFF0142A0D30}" srcId="{CB8E239A-9D8E-4787-B111-43FB459EE8D2}" destId="{4688EF48-87F8-4AA1-ABA6-3F29680BC4F5}" srcOrd="1" destOrd="0" parTransId="{874AE0B4-94D3-4A13-B0BA-976BA851EE48}" sibTransId="{B159ECCD-5932-4C93-88A9-4000073AF10D}"/>
    <dgm:cxn modelId="{1AFA5194-93A3-4FC8-96C3-E945B4B1154F}" srcId="{CB8E239A-9D8E-4787-B111-43FB459EE8D2}" destId="{D9EDE666-8695-474B-86F2-14C248CD7D89}" srcOrd="0" destOrd="0" parTransId="{6D969677-8BD1-4B4B-9543-5CDA02DD3D74}" sibTransId="{8B5B09A2-58EF-4618-BF13-6EDBFA07CC9B}"/>
    <dgm:cxn modelId="{45FB3196-17CA-43FE-BBFB-E310DF5C316F}" type="presOf" srcId="{CB8E239A-9D8E-4787-B111-43FB459EE8D2}" destId="{89B4C741-6C18-47B5-93E9-98CC37C1C73A}" srcOrd="0" destOrd="0" presId="urn:microsoft.com/office/officeart/2008/layout/VerticalCurvedList"/>
    <dgm:cxn modelId="{A4B398CB-2C0F-4CBD-8356-4BC6FE575F87}" type="presOf" srcId="{D9EDE666-8695-474B-86F2-14C248CD7D89}" destId="{1A2AD0AC-3B60-466F-81B7-1A93B6FE7BEC}" srcOrd="0" destOrd="0" presId="urn:microsoft.com/office/officeart/2008/layout/VerticalCurvedList"/>
    <dgm:cxn modelId="{AC810CEB-DA62-4F57-8E30-59E02E3F1EC7}" type="presOf" srcId="{8B5B09A2-58EF-4618-BF13-6EDBFA07CC9B}" destId="{F440160C-41D9-4408-B420-60FD6AD84A15}" srcOrd="0" destOrd="0" presId="urn:microsoft.com/office/officeart/2008/layout/VerticalCurvedList"/>
    <dgm:cxn modelId="{49B6640B-6F55-461B-A79F-BB7C474CA8B0}" type="presParOf" srcId="{89B4C741-6C18-47B5-93E9-98CC37C1C73A}" destId="{CDF0FE8E-3F8D-4207-A6B7-D2DD301FA0A0}" srcOrd="0" destOrd="0" presId="urn:microsoft.com/office/officeart/2008/layout/VerticalCurvedList"/>
    <dgm:cxn modelId="{267E1027-9F89-46CF-96CC-6486224644DF}" type="presParOf" srcId="{CDF0FE8E-3F8D-4207-A6B7-D2DD301FA0A0}" destId="{B2C150B8-11D1-4879-A652-15C853389EED}" srcOrd="0" destOrd="0" presId="urn:microsoft.com/office/officeart/2008/layout/VerticalCurvedList"/>
    <dgm:cxn modelId="{0AD7A866-6B4D-4DBF-A847-1B01C64D791A}" type="presParOf" srcId="{B2C150B8-11D1-4879-A652-15C853389EED}" destId="{8FC53A39-A6F6-4BC2-B43B-0893CCADAA33}" srcOrd="0" destOrd="0" presId="urn:microsoft.com/office/officeart/2008/layout/VerticalCurvedList"/>
    <dgm:cxn modelId="{F58AE630-8312-4270-A707-CAD1B8AED1FE}" type="presParOf" srcId="{B2C150B8-11D1-4879-A652-15C853389EED}" destId="{F440160C-41D9-4408-B420-60FD6AD84A15}" srcOrd="1" destOrd="0" presId="urn:microsoft.com/office/officeart/2008/layout/VerticalCurvedList"/>
    <dgm:cxn modelId="{7D08206B-BF39-4773-B431-3473580FFAD4}" type="presParOf" srcId="{B2C150B8-11D1-4879-A652-15C853389EED}" destId="{524BC962-4BFA-4400-B414-9A186E6709AC}" srcOrd="2" destOrd="0" presId="urn:microsoft.com/office/officeart/2008/layout/VerticalCurvedList"/>
    <dgm:cxn modelId="{5126615B-7533-4E56-B2E2-626235B843F0}" type="presParOf" srcId="{B2C150B8-11D1-4879-A652-15C853389EED}" destId="{A31B69E8-FB59-40F5-9B78-D56C6C12F694}" srcOrd="3" destOrd="0" presId="urn:microsoft.com/office/officeart/2008/layout/VerticalCurvedList"/>
    <dgm:cxn modelId="{F9ECA5E4-17AA-42F6-BD65-12E1A971DD64}" type="presParOf" srcId="{CDF0FE8E-3F8D-4207-A6B7-D2DD301FA0A0}" destId="{1A2AD0AC-3B60-466F-81B7-1A93B6FE7BEC}" srcOrd="1" destOrd="0" presId="urn:microsoft.com/office/officeart/2008/layout/VerticalCurvedList"/>
    <dgm:cxn modelId="{7A709221-E13B-4E3E-901F-22FFAE396F9E}" type="presParOf" srcId="{CDF0FE8E-3F8D-4207-A6B7-D2DD301FA0A0}" destId="{141CF9BC-7C0C-480D-A96C-410D0C29C467}" srcOrd="2" destOrd="0" presId="urn:microsoft.com/office/officeart/2008/layout/VerticalCurvedList"/>
    <dgm:cxn modelId="{4B1908FF-6CB2-45E2-8A6A-1E4A884F59C9}" type="presParOf" srcId="{141CF9BC-7C0C-480D-A96C-410D0C29C467}" destId="{21130734-94C4-4274-B279-A23718B93421}" srcOrd="0" destOrd="0" presId="urn:microsoft.com/office/officeart/2008/layout/VerticalCurvedList"/>
    <dgm:cxn modelId="{4779315F-A4A6-4F72-9A99-0586CF7DE8F9}" type="presParOf" srcId="{CDF0FE8E-3F8D-4207-A6B7-D2DD301FA0A0}" destId="{5146CE1C-7456-4CE7-A1A3-E68FB2A01731}" srcOrd="3" destOrd="0" presId="urn:microsoft.com/office/officeart/2008/layout/VerticalCurvedList"/>
    <dgm:cxn modelId="{30C05471-7BC9-4697-9AAB-163B252A1299}" type="presParOf" srcId="{CDF0FE8E-3F8D-4207-A6B7-D2DD301FA0A0}" destId="{A8980AF7-4C50-4902-88BB-85C2F4DA3CAA}" srcOrd="4" destOrd="0" presId="urn:microsoft.com/office/officeart/2008/layout/VerticalCurvedList"/>
    <dgm:cxn modelId="{58EE7373-680D-4920-9E13-6D1C3FA2DC63}" type="presParOf" srcId="{A8980AF7-4C50-4902-88BB-85C2F4DA3CAA}" destId="{9BDE0208-BCF6-46A9-BA25-E4FE2A417128}" srcOrd="0" destOrd="0" presId="urn:microsoft.com/office/officeart/2008/layout/VerticalCurvedList"/>
    <dgm:cxn modelId="{940F6784-3288-48E9-B507-4B6FD1726277}" type="presParOf" srcId="{CDF0FE8E-3F8D-4207-A6B7-D2DD301FA0A0}" destId="{9C59BA4D-B3BC-48C3-BC01-8BF68BE2C36C}" srcOrd="5" destOrd="0" presId="urn:microsoft.com/office/officeart/2008/layout/VerticalCurvedList"/>
    <dgm:cxn modelId="{3C6267E8-7C36-441E-BED6-719EA646EA2D}" type="presParOf" srcId="{CDF0FE8E-3F8D-4207-A6B7-D2DD301FA0A0}" destId="{6984A86D-237F-49B3-8DF2-A535519C8A47}" srcOrd="6" destOrd="0" presId="urn:microsoft.com/office/officeart/2008/layout/VerticalCurvedList"/>
    <dgm:cxn modelId="{1262ADBC-084B-4E51-9C5C-5E564A29F7B5}" type="presParOf" srcId="{6984A86D-237F-49B3-8DF2-A535519C8A47}" destId="{EB2AA6E8-0F86-4574-8725-F90CC042A0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34B555-4AEB-4DE0-B395-AB561D2F781F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AA9BCC-D837-4FF9-8AB7-98AC6B67A8D3}">
      <dgm:prSet phldrT="[Text]"/>
      <dgm:spPr/>
      <dgm:t>
        <a:bodyPr/>
        <a:lstStyle/>
        <a:p>
          <a:r>
            <a:rPr lang="en-US"/>
            <a:t>Sub Objectives</a:t>
          </a:r>
        </a:p>
      </dgm:t>
    </dgm:pt>
    <dgm:pt modelId="{13FF2D93-B3EF-4E87-8C26-CCF0BB7C3799}" type="parTrans" cxnId="{33839EBF-7D56-4B9A-8890-73D175659CC1}">
      <dgm:prSet/>
      <dgm:spPr/>
      <dgm:t>
        <a:bodyPr/>
        <a:lstStyle/>
        <a:p>
          <a:endParaRPr lang="en-US"/>
        </a:p>
      </dgm:t>
    </dgm:pt>
    <dgm:pt modelId="{BF9B7599-9329-448B-8D1C-FB327FBB55C7}" type="sibTrans" cxnId="{33839EBF-7D56-4B9A-8890-73D175659CC1}">
      <dgm:prSet/>
      <dgm:spPr/>
      <dgm:t>
        <a:bodyPr/>
        <a:lstStyle/>
        <a:p>
          <a:endParaRPr lang="en-US"/>
        </a:p>
      </dgm:t>
    </dgm:pt>
    <dgm:pt modelId="{6D11D6A6-A978-4E99-A2AE-0A5BD928BF6D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/>
        </a:p>
      </dgm:t>
    </dgm:pt>
    <dgm:pt modelId="{917CF5D0-C0CF-46A7-8B25-92526CC2B0AD}" type="parTrans" cxnId="{AE3874C4-A942-477B-9B08-1E22B552CEE5}">
      <dgm:prSet/>
      <dgm:spPr/>
      <dgm:t>
        <a:bodyPr/>
        <a:lstStyle/>
        <a:p>
          <a:endParaRPr lang="en-US"/>
        </a:p>
      </dgm:t>
    </dgm:pt>
    <dgm:pt modelId="{F710B170-4F28-4C7A-9669-539C6091D43E}" type="sibTrans" cxnId="{AE3874C4-A942-477B-9B08-1E22B552CEE5}">
      <dgm:prSet/>
      <dgm:spPr/>
      <dgm:t>
        <a:bodyPr/>
        <a:lstStyle/>
        <a:p>
          <a:endParaRPr lang="en-US"/>
        </a:p>
      </dgm:t>
    </dgm:pt>
    <dgm:pt modelId="{55148DA1-EE94-4154-9937-4E8D7CD2B0EB}">
      <dgm:prSet phldrT="[Text]"/>
      <dgm:spPr/>
      <dgm:t>
        <a:bodyPr/>
        <a:lstStyle/>
        <a:p>
          <a:endParaRPr lang="en-US"/>
        </a:p>
      </dgm:t>
    </dgm:pt>
    <dgm:pt modelId="{0F96E2E7-9354-4E5B-99B7-A702B13C753E}" type="parTrans" cxnId="{33CEE149-468D-4D90-BFEF-6931A85E3F05}">
      <dgm:prSet/>
      <dgm:spPr/>
      <dgm:t>
        <a:bodyPr/>
        <a:lstStyle/>
        <a:p>
          <a:endParaRPr lang="en-US"/>
        </a:p>
      </dgm:t>
    </dgm:pt>
    <dgm:pt modelId="{83FE513F-6AE2-4FFF-B28B-54584ACD0E2A}" type="sibTrans" cxnId="{33CEE149-468D-4D90-BFEF-6931A85E3F05}">
      <dgm:prSet/>
      <dgm:spPr/>
      <dgm:t>
        <a:bodyPr/>
        <a:lstStyle/>
        <a:p>
          <a:endParaRPr lang="en-US"/>
        </a:p>
      </dgm:t>
    </dgm:pt>
    <dgm:pt modelId="{D7A4F3BD-0EB8-4F9D-927C-2D263BD39C8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endParaRPr lang="en-US"/>
        </a:p>
      </dgm:t>
    </dgm:pt>
    <dgm:pt modelId="{D3478CDE-8DD9-4FA8-852A-19F7AAE269D2}" type="sibTrans" cxnId="{3F073E7A-4A2D-47E6-AD19-AC9E588AD127}">
      <dgm:prSet/>
      <dgm:spPr/>
      <dgm:t>
        <a:bodyPr/>
        <a:lstStyle/>
        <a:p>
          <a:endParaRPr lang="en-US"/>
        </a:p>
      </dgm:t>
    </dgm:pt>
    <dgm:pt modelId="{2F9D705D-C7D9-4ABC-B226-922F0D21BCCF}" type="parTrans" cxnId="{3F073E7A-4A2D-47E6-AD19-AC9E588AD127}">
      <dgm:prSet/>
      <dgm:spPr/>
      <dgm:t>
        <a:bodyPr/>
        <a:lstStyle/>
        <a:p>
          <a:endParaRPr lang="en-US"/>
        </a:p>
      </dgm:t>
    </dgm:pt>
    <dgm:pt modelId="{69A8EE3E-29F7-4F15-A2D5-B6E6E834CD6B}" type="pres">
      <dgm:prSet presAssocID="{5734B555-4AEB-4DE0-B395-AB561D2F781F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4B9421AC-F0EB-4DED-9494-CCD3AAC41F37}" type="pres">
      <dgm:prSet presAssocID="{1CAA9BCC-D837-4FF9-8AB7-98AC6B67A8D3}" presName="Parent" presStyleLbl="node1" presStyleIdx="0" presStyleCnt="2">
        <dgm:presLayoutVars>
          <dgm:chMax val="4"/>
          <dgm:chPref val="3"/>
        </dgm:presLayoutVars>
      </dgm:prSet>
      <dgm:spPr/>
    </dgm:pt>
    <dgm:pt modelId="{F5F54294-A841-48DF-8454-6DA041A7DA9B}" type="pres">
      <dgm:prSet presAssocID="{D7A4F3BD-0EB8-4F9D-927C-2D263BD39C80}" presName="Accent" presStyleLbl="node1" presStyleIdx="1" presStyleCnt="2"/>
      <dgm:spPr/>
    </dgm:pt>
    <dgm:pt modelId="{DDA10CAA-A56A-4705-9065-A7BAE091871F}" type="pres">
      <dgm:prSet presAssocID="{D7A4F3BD-0EB8-4F9D-927C-2D263BD39C80}" presName="Image1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1103C5C-A802-4BEA-9F7D-3C1A80D936E1}" type="pres">
      <dgm:prSet presAssocID="{D7A4F3BD-0EB8-4F9D-927C-2D263BD39C80}" presName="Child1" presStyleLbl="revTx" presStyleIdx="0" presStyleCnt="3" custScaleX="219432" custLinFactNeighborX="532">
        <dgm:presLayoutVars>
          <dgm:chMax val="0"/>
          <dgm:chPref val="0"/>
          <dgm:bulletEnabled val="1"/>
        </dgm:presLayoutVars>
      </dgm:prSet>
      <dgm:spPr/>
    </dgm:pt>
    <dgm:pt modelId="{657EF58E-8B0B-47ED-9B58-13028FCBEC5F}" type="pres">
      <dgm:prSet presAssocID="{6D11D6A6-A978-4E99-A2AE-0A5BD928BF6D}" presName="Image2" presStyleCnt="0"/>
      <dgm:spPr/>
    </dgm:pt>
    <dgm:pt modelId="{10E6B1DD-B976-487A-B80F-0A8D8D242D7C}" type="pres">
      <dgm:prSet presAssocID="{6D11D6A6-A978-4E99-A2AE-0A5BD928BF6D}" presName="Imag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91C8E467-5772-4055-9D6E-135A9A520024}" type="pres">
      <dgm:prSet presAssocID="{6D11D6A6-A978-4E99-A2AE-0A5BD928BF6D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CBD77BC1-B93D-4F1F-9FA0-BB76EEB54A11}" type="pres">
      <dgm:prSet presAssocID="{55148DA1-EE94-4154-9937-4E8D7CD2B0EB}" presName="Image3" presStyleCnt="0"/>
      <dgm:spPr/>
    </dgm:pt>
    <dgm:pt modelId="{19E58566-DBE4-45CA-8017-470C07D7E35F}" type="pres">
      <dgm:prSet presAssocID="{55148DA1-EE94-4154-9937-4E8D7CD2B0EB}" presName="Imag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7C8C2AD6-3449-47D7-B1E3-B2D8DDE0E2B4}" type="pres">
      <dgm:prSet presAssocID="{55148DA1-EE94-4154-9937-4E8D7CD2B0EB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ECDBDF13-7852-4B37-AFF4-0CD6FB4C2B8A}" type="presOf" srcId="{1CAA9BCC-D837-4FF9-8AB7-98AC6B67A8D3}" destId="{4B9421AC-F0EB-4DED-9494-CCD3AAC41F37}" srcOrd="0" destOrd="0" presId="urn:microsoft.com/office/officeart/2011/layout/RadialPictureList"/>
    <dgm:cxn modelId="{91CF723B-EF93-44C7-B8FF-E3C39AE0E16E}" type="presOf" srcId="{5734B555-4AEB-4DE0-B395-AB561D2F781F}" destId="{69A8EE3E-29F7-4F15-A2D5-B6E6E834CD6B}" srcOrd="0" destOrd="0" presId="urn:microsoft.com/office/officeart/2011/layout/RadialPictureList"/>
    <dgm:cxn modelId="{FDE7F747-2217-4F60-8BE9-4E3923916CBE}" type="presOf" srcId="{D7A4F3BD-0EB8-4F9D-927C-2D263BD39C80}" destId="{D1103C5C-A802-4BEA-9F7D-3C1A80D936E1}" srcOrd="0" destOrd="0" presId="urn:microsoft.com/office/officeart/2011/layout/RadialPictureList"/>
    <dgm:cxn modelId="{33CEE149-468D-4D90-BFEF-6931A85E3F05}" srcId="{1CAA9BCC-D837-4FF9-8AB7-98AC6B67A8D3}" destId="{55148DA1-EE94-4154-9937-4E8D7CD2B0EB}" srcOrd="2" destOrd="0" parTransId="{0F96E2E7-9354-4E5B-99B7-A702B13C753E}" sibTransId="{83FE513F-6AE2-4FFF-B28B-54584ACD0E2A}"/>
    <dgm:cxn modelId="{BE89E876-5A1C-4508-8CEE-C34F734A14CE}" type="presOf" srcId="{6D11D6A6-A978-4E99-A2AE-0A5BD928BF6D}" destId="{91C8E467-5772-4055-9D6E-135A9A520024}" srcOrd="0" destOrd="0" presId="urn:microsoft.com/office/officeart/2011/layout/RadialPictureList"/>
    <dgm:cxn modelId="{440AB958-55E6-48B6-A77D-F58C39C6D9C4}" type="presOf" srcId="{55148DA1-EE94-4154-9937-4E8D7CD2B0EB}" destId="{7C8C2AD6-3449-47D7-B1E3-B2D8DDE0E2B4}" srcOrd="0" destOrd="0" presId="urn:microsoft.com/office/officeart/2011/layout/RadialPictureList"/>
    <dgm:cxn modelId="{3F073E7A-4A2D-47E6-AD19-AC9E588AD127}" srcId="{1CAA9BCC-D837-4FF9-8AB7-98AC6B67A8D3}" destId="{D7A4F3BD-0EB8-4F9D-927C-2D263BD39C80}" srcOrd="0" destOrd="0" parTransId="{2F9D705D-C7D9-4ABC-B226-922F0D21BCCF}" sibTransId="{D3478CDE-8DD9-4FA8-852A-19F7AAE269D2}"/>
    <dgm:cxn modelId="{33839EBF-7D56-4B9A-8890-73D175659CC1}" srcId="{5734B555-4AEB-4DE0-B395-AB561D2F781F}" destId="{1CAA9BCC-D837-4FF9-8AB7-98AC6B67A8D3}" srcOrd="0" destOrd="0" parTransId="{13FF2D93-B3EF-4E87-8C26-CCF0BB7C3799}" sibTransId="{BF9B7599-9329-448B-8D1C-FB327FBB55C7}"/>
    <dgm:cxn modelId="{AE3874C4-A942-477B-9B08-1E22B552CEE5}" srcId="{1CAA9BCC-D837-4FF9-8AB7-98AC6B67A8D3}" destId="{6D11D6A6-A978-4E99-A2AE-0A5BD928BF6D}" srcOrd="1" destOrd="0" parTransId="{917CF5D0-C0CF-46A7-8B25-92526CC2B0AD}" sibTransId="{F710B170-4F28-4C7A-9669-539C6091D43E}"/>
    <dgm:cxn modelId="{6920E891-BCB9-4486-9279-0E968B2CF839}" type="presParOf" srcId="{69A8EE3E-29F7-4F15-A2D5-B6E6E834CD6B}" destId="{4B9421AC-F0EB-4DED-9494-CCD3AAC41F37}" srcOrd="0" destOrd="0" presId="urn:microsoft.com/office/officeart/2011/layout/RadialPictureList"/>
    <dgm:cxn modelId="{E2D73639-A66C-4E59-81FE-EB5B8990AF5A}" type="presParOf" srcId="{69A8EE3E-29F7-4F15-A2D5-B6E6E834CD6B}" destId="{F5F54294-A841-48DF-8454-6DA041A7DA9B}" srcOrd="1" destOrd="0" presId="urn:microsoft.com/office/officeart/2011/layout/RadialPictureList"/>
    <dgm:cxn modelId="{24AE85FC-23EF-46E4-A822-8396570AB7C5}" type="presParOf" srcId="{69A8EE3E-29F7-4F15-A2D5-B6E6E834CD6B}" destId="{DDA10CAA-A56A-4705-9065-A7BAE091871F}" srcOrd="2" destOrd="0" presId="urn:microsoft.com/office/officeart/2011/layout/RadialPictureList"/>
    <dgm:cxn modelId="{5421A3FA-EDD7-4239-BAC1-C18074F0E8CA}" type="presParOf" srcId="{69A8EE3E-29F7-4F15-A2D5-B6E6E834CD6B}" destId="{D1103C5C-A802-4BEA-9F7D-3C1A80D936E1}" srcOrd="3" destOrd="0" presId="urn:microsoft.com/office/officeart/2011/layout/RadialPictureList"/>
    <dgm:cxn modelId="{3553B861-ECA5-4417-8796-939FD6CC83AE}" type="presParOf" srcId="{69A8EE3E-29F7-4F15-A2D5-B6E6E834CD6B}" destId="{657EF58E-8B0B-47ED-9B58-13028FCBEC5F}" srcOrd="4" destOrd="0" presId="urn:microsoft.com/office/officeart/2011/layout/RadialPictureList"/>
    <dgm:cxn modelId="{F6D2AA25-74C6-4004-AA77-4CE1C1CFAE8F}" type="presParOf" srcId="{657EF58E-8B0B-47ED-9B58-13028FCBEC5F}" destId="{10E6B1DD-B976-487A-B80F-0A8D8D242D7C}" srcOrd="0" destOrd="0" presId="urn:microsoft.com/office/officeart/2011/layout/RadialPictureList"/>
    <dgm:cxn modelId="{9A4FFDED-B3C9-40BC-97AB-D9A41A8ACA65}" type="presParOf" srcId="{69A8EE3E-29F7-4F15-A2D5-B6E6E834CD6B}" destId="{91C8E467-5772-4055-9D6E-135A9A520024}" srcOrd="5" destOrd="0" presId="urn:microsoft.com/office/officeart/2011/layout/RadialPictureList"/>
    <dgm:cxn modelId="{792C1212-B702-452C-BBF6-B627CA93C72D}" type="presParOf" srcId="{69A8EE3E-29F7-4F15-A2D5-B6E6E834CD6B}" destId="{CBD77BC1-B93D-4F1F-9FA0-BB76EEB54A11}" srcOrd="6" destOrd="0" presId="urn:microsoft.com/office/officeart/2011/layout/RadialPictureList"/>
    <dgm:cxn modelId="{2597F97B-38FE-40E4-83C4-39FE02FFDDB8}" type="presParOf" srcId="{CBD77BC1-B93D-4F1F-9FA0-BB76EEB54A11}" destId="{19E58566-DBE4-45CA-8017-470C07D7E35F}" srcOrd="0" destOrd="0" presId="urn:microsoft.com/office/officeart/2011/layout/RadialPictureList"/>
    <dgm:cxn modelId="{1A5A9D27-DA79-49F0-9B93-6977351C0A59}" type="presParOf" srcId="{69A8EE3E-29F7-4F15-A2D5-B6E6E834CD6B}" destId="{7C8C2AD6-3449-47D7-B1E3-B2D8DDE0E2B4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40160C-41D9-4408-B420-60FD6AD84A15}">
      <dsp:nvSpPr>
        <dsp:cNvPr id="0" name=""/>
        <dsp:cNvSpPr/>
      </dsp:nvSpPr>
      <dsp:spPr>
        <a:xfrm>
          <a:off x="-5156183" y="-789837"/>
          <a:ext cx="6140361" cy="6140361"/>
        </a:xfrm>
        <a:prstGeom prst="blockArc">
          <a:avLst>
            <a:gd name="adj1" fmla="val 18900000"/>
            <a:gd name="adj2" fmla="val 2700000"/>
            <a:gd name="adj3" fmla="val 352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2AD0AC-3B60-466F-81B7-1A93B6FE7BEC}">
      <dsp:nvSpPr>
        <dsp:cNvPr id="0" name=""/>
        <dsp:cNvSpPr/>
      </dsp:nvSpPr>
      <dsp:spPr>
        <a:xfrm>
          <a:off x="633023" y="456068"/>
          <a:ext cx="4318464" cy="912137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40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a typeface="+mn-lt"/>
              <a:cs typeface="+mn-lt"/>
            </a:rPr>
            <a:t>Why Learning Material Recommendation?</a:t>
          </a:r>
          <a:endParaRPr lang="en-US" sz="2000" kern="1200">
            <a:solidFill>
              <a:schemeClr val="bg1"/>
            </a:solidFill>
          </a:endParaRPr>
        </a:p>
      </dsp:txBody>
      <dsp:txXfrm>
        <a:off x="633023" y="456068"/>
        <a:ext cx="4318464" cy="912137"/>
      </dsp:txXfrm>
    </dsp:sp>
    <dsp:sp modelId="{21130734-94C4-4274-B279-A23718B93421}">
      <dsp:nvSpPr>
        <dsp:cNvPr id="0" name=""/>
        <dsp:cNvSpPr/>
      </dsp:nvSpPr>
      <dsp:spPr>
        <a:xfrm>
          <a:off x="62937" y="342051"/>
          <a:ext cx="1140171" cy="1140171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46CE1C-7456-4CE7-A1A3-E68FB2A01731}">
      <dsp:nvSpPr>
        <dsp:cNvPr id="0" name=""/>
        <dsp:cNvSpPr/>
      </dsp:nvSpPr>
      <dsp:spPr>
        <a:xfrm>
          <a:off x="999510" y="1824274"/>
          <a:ext cx="3986902" cy="912137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40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</a:rPr>
            <a:t>Why should learning material recommendation personalized ?</a:t>
          </a:r>
          <a:endParaRPr lang="en-US" sz="2000" kern="1200">
            <a:solidFill>
              <a:schemeClr val="bg1"/>
            </a:solidFill>
          </a:endParaRPr>
        </a:p>
      </dsp:txBody>
      <dsp:txXfrm>
        <a:off x="999510" y="1824274"/>
        <a:ext cx="3986902" cy="912137"/>
      </dsp:txXfrm>
    </dsp:sp>
    <dsp:sp modelId="{9BDE0208-BCF6-46A9-BA25-E4FE2A417128}">
      <dsp:nvSpPr>
        <dsp:cNvPr id="0" name=""/>
        <dsp:cNvSpPr/>
      </dsp:nvSpPr>
      <dsp:spPr>
        <a:xfrm>
          <a:off x="394499" y="1710257"/>
          <a:ext cx="1140171" cy="1140171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9BA4D-B3BC-48C3-BC01-8BF68BE2C36C}">
      <dsp:nvSpPr>
        <dsp:cNvPr id="0" name=""/>
        <dsp:cNvSpPr/>
      </dsp:nvSpPr>
      <dsp:spPr>
        <a:xfrm>
          <a:off x="633023" y="3192480"/>
          <a:ext cx="4318464" cy="912137"/>
        </a:xfrm>
        <a:prstGeom prst="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4009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</a:rPr>
            <a:t>What to consider on learning material recommendation? </a:t>
          </a:r>
          <a:endParaRPr lang="en-US" sz="2000" kern="1200">
            <a:solidFill>
              <a:schemeClr val="bg1"/>
            </a:solidFill>
          </a:endParaRPr>
        </a:p>
      </dsp:txBody>
      <dsp:txXfrm>
        <a:off x="633023" y="3192480"/>
        <a:ext cx="4318464" cy="912137"/>
      </dsp:txXfrm>
    </dsp:sp>
    <dsp:sp modelId="{EB2AA6E8-0F86-4574-8725-F90CC042A0C4}">
      <dsp:nvSpPr>
        <dsp:cNvPr id="0" name=""/>
        <dsp:cNvSpPr/>
      </dsp:nvSpPr>
      <dsp:spPr>
        <a:xfrm>
          <a:off x="62937" y="3078571"/>
          <a:ext cx="1140171" cy="1139954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421AC-F0EB-4DED-9494-CCD3AAC41F37}">
      <dsp:nvSpPr>
        <dsp:cNvPr id="0" name=""/>
        <dsp:cNvSpPr/>
      </dsp:nvSpPr>
      <dsp:spPr>
        <a:xfrm>
          <a:off x="1260348" y="1433779"/>
          <a:ext cx="2578616" cy="2578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Sub Objectives</a:t>
          </a:r>
        </a:p>
      </dsp:txBody>
      <dsp:txXfrm>
        <a:off x="1637978" y="1811427"/>
        <a:ext cx="1823356" cy="1823447"/>
      </dsp:txXfrm>
    </dsp:sp>
    <dsp:sp modelId="{F5F54294-A841-48DF-8454-6DA041A7DA9B}">
      <dsp:nvSpPr>
        <dsp:cNvPr id="0" name=""/>
        <dsp:cNvSpPr/>
      </dsp:nvSpPr>
      <dsp:spPr>
        <a:xfrm>
          <a:off x="-69406" y="0"/>
          <a:ext cx="5198064" cy="5418667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10CAA-A56A-4705-9065-A7BAE091871F}">
      <dsp:nvSpPr>
        <dsp:cNvPr id="0" name=""/>
        <dsp:cNvSpPr/>
      </dsp:nvSpPr>
      <dsp:spPr>
        <a:xfrm>
          <a:off x="3758069" y="456793"/>
          <a:ext cx="1381373" cy="138176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103C5C-A802-4BEA-9F7D-3C1A80D936E1}">
      <dsp:nvSpPr>
        <dsp:cNvPr id="0" name=""/>
        <dsp:cNvSpPr/>
      </dsp:nvSpPr>
      <dsp:spPr>
        <a:xfrm>
          <a:off x="4140059" y="479010"/>
          <a:ext cx="4057347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Arial" panose="020B0604020202020204" pitchFamily="34" charset="0"/>
            <a:buNone/>
          </a:pPr>
          <a:endParaRPr lang="en-US" sz="3100" kern="1200"/>
        </a:p>
      </dsp:txBody>
      <dsp:txXfrm>
        <a:off x="4140059" y="479010"/>
        <a:ext cx="4057347" cy="1337327"/>
      </dsp:txXfrm>
    </dsp:sp>
    <dsp:sp modelId="{10E6B1DD-B976-487A-B80F-0A8D8D242D7C}">
      <dsp:nvSpPr>
        <dsp:cNvPr id="0" name=""/>
        <dsp:cNvSpPr/>
      </dsp:nvSpPr>
      <dsp:spPr>
        <a:xfrm>
          <a:off x="4291975" y="2028748"/>
          <a:ext cx="1381373" cy="138176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C8E467-5772-4055-9D6E-135A9A520024}">
      <dsp:nvSpPr>
        <dsp:cNvPr id="0" name=""/>
        <dsp:cNvSpPr/>
      </dsp:nvSpPr>
      <dsp:spPr>
        <a:xfrm>
          <a:off x="5785831" y="2048256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10000"/>
            </a:spcAft>
            <a:buFont typeface="Arial" panose="020B0604020202020204" pitchFamily="34" charset="0"/>
            <a:buNone/>
          </a:pPr>
          <a:endParaRPr lang="en-US" sz="3100" kern="1200"/>
        </a:p>
      </dsp:txBody>
      <dsp:txXfrm>
        <a:off x="5785831" y="2048256"/>
        <a:ext cx="1849022" cy="1337327"/>
      </dsp:txXfrm>
    </dsp:sp>
    <dsp:sp modelId="{19E58566-DBE4-45CA-8017-470C07D7E35F}">
      <dsp:nvSpPr>
        <dsp:cNvPr id="0" name=""/>
        <dsp:cNvSpPr/>
      </dsp:nvSpPr>
      <dsp:spPr>
        <a:xfrm>
          <a:off x="3758069" y="3622920"/>
          <a:ext cx="1381373" cy="138176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C2AD6-3449-47D7-B1E3-B2D8DDE0E2B4}">
      <dsp:nvSpPr>
        <dsp:cNvPr id="0" name=""/>
        <dsp:cNvSpPr/>
      </dsp:nvSpPr>
      <dsp:spPr>
        <a:xfrm>
          <a:off x="5244221" y="3651097"/>
          <a:ext cx="1849022" cy="1337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endParaRPr lang="en-US" sz="3100" kern="1200"/>
        </a:p>
      </dsp:txBody>
      <dsp:txXfrm>
        <a:off x="5244221" y="3651097"/>
        <a:ext cx="1849022" cy="1337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BAAE38-79BE-4082-9A4D-2BEC47341C04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5613-D24F-46B4-9010-BD7B318E3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0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5BCF22-2D75-4779-9C8B-6270AA3FA919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B8AC8-E212-48B2-9917-7448FC83D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9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554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Free/paid – features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0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Free/paid – features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7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Free/paid – features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B8AC8-E212-48B2-9917-7448FC83DD1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9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oject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62000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Add the Project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25146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Project ID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1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75490AD-C6C9-4021-8C34-1F6444AB48BF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二等辺三角形 11"/>
          <p:cNvSpPr/>
          <p:nvPr userDrawn="1"/>
        </p:nvSpPr>
        <p:spPr>
          <a:xfrm>
            <a:off x="0" y="6406010"/>
            <a:ext cx="12192000" cy="452885"/>
          </a:xfrm>
          <a:prstGeom prst="triangle">
            <a:avLst>
              <a:gd name="adj" fmla="val 85448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557430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52404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6120786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310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0" name="Picture 19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C4A8CD1C-223D-4C87-9519-FDBD49BC59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8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dividua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二等辺三角形 9"/>
          <p:cNvSpPr/>
          <p:nvPr userDrawn="1"/>
        </p:nvSpPr>
        <p:spPr>
          <a:xfrm>
            <a:off x="0" y="6482208"/>
            <a:ext cx="12192000" cy="376686"/>
          </a:xfrm>
          <a:prstGeom prst="triangle">
            <a:avLst>
              <a:gd name="adj" fmla="val 6276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1188891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all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238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Section Sub-Titles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C29E58-4878-471A-A8CF-FA8607A4052E}"/>
              </a:ext>
            </a:extLst>
          </p:cNvPr>
          <p:cNvSpPr/>
          <p:nvPr userDrawn="1"/>
        </p:nvSpPr>
        <p:spPr>
          <a:xfrm>
            <a:off x="2632435" y="6492874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ITXXXXXXXX</a:t>
            </a:r>
            <a:r>
              <a:rPr lang="en-US" sz="1800">
                <a:solidFill>
                  <a:schemeClr val="tx1"/>
                </a:solidFill>
              </a:rPr>
              <a:t>   |   &lt;</a:t>
            </a:r>
            <a:r>
              <a:rPr lang="en-US" sz="1800" b="1">
                <a:solidFill>
                  <a:schemeClr val="tx1"/>
                </a:solidFill>
              </a:rPr>
              <a:t>&lt;Student Name&gt;&gt; 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 sz="1800" b="0">
                <a:solidFill>
                  <a:schemeClr val="tx1"/>
                </a:solidFill>
              </a:rPr>
              <a:t>&lt;&lt;Project ID&gt;&gt;</a:t>
            </a:r>
          </a:p>
        </p:txBody>
      </p:sp>
    </p:spTree>
    <p:extLst>
      <p:ext uri="{BB962C8B-B14F-4D97-AF65-F5344CB8AC3E}">
        <p14:creationId xmlns:p14="http://schemas.microsoft.com/office/powerpoint/2010/main" val="3293331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tudent Information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837087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Student IT Number | Student Name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63084" y="4237261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Student’s Specialization</a:t>
            </a:r>
          </a:p>
        </p:txBody>
      </p:sp>
      <p:sp>
        <p:nvSpPr>
          <p:cNvPr id="13" name="二等辺三角形 10"/>
          <p:cNvSpPr/>
          <p:nvPr userDrawn="1"/>
        </p:nvSpPr>
        <p:spPr>
          <a:xfrm>
            <a:off x="0" y="6676906"/>
            <a:ext cx="12192000" cy="181095"/>
          </a:xfrm>
          <a:prstGeom prst="triangle">
            <a:avLst>
              <a:gd name="adj" fmla="val 39397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789F7-2DE1-4BD0-98A0-4D627E8C7924}"/>
              </a:ext>
            </a:extLst>
          </p:cNvPr>
          <p:cNvSpPr/>
          <p:nvPr userDrawn="1"/>
        </p:nvSpPr>
        <p:spPr>
          <a:xfrm>
            <a:off x="10134600" y="152400"/>
            <a:ext cx="1981200" cy="228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Student Must add a professional photo to this cage</a:t>
            </a:r>
          </a:p>
        </p:txBody>
      </p:sp>
    </p:spTree>
    <p:extLst>
      <p:ext uri="{BB962C8B-B14F-4D97-AF65-F5344CB8AC3E}">
        <p14:creationId xmlns:p14="http://schemas.microsoft.com/office/powerpoint/2010/main" val="2008593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035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086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508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9000">
              <a:schemeClr val="accent1">
                <a:lumMod val="17000"/>
                <a:lumOff val="83000"/>
                <a:alpha val="13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9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11684000" cy="79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143000"/>
            <a:ext cx="116840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064364F-1F37-4C7B-B31F-2D4F671B2CB9}"/>
              </a:ext>
            </a:extLst>
          </p:cNvPr>
          <p:cNvSpPr txBox="1">
            <a:spLocks/>
          </p:cNvSpPr>
          <p:nvPr userDrawn="1"/>
        </p:nvSpPr>
        <p:spPr>
          <a:xfrm>
            <a:off x="11435142" y="6492875"/>
            <a:ext cx="680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7D6051F-EF20-4D26-A49B-A9D5F0B34CE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A picture containing photo, table, person, monitor&#10;&#10;Description automatically generated">
            <a:extLst>
              <a:ext uri="{FF2B5EF4-FFF2-40B4-BE49-F238E27FC236}">
                <a16:creationId xmlns:a16="http://schemas.microsoft.com/office/drawing/2014/main" id="{0503738D-67F6-4FC8-88E8-C0D768AD3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90286" r="71976"/>
          <a:stretch/>
        </p:blipFill>
        <p:spPr>
          <a:xfrm>
            <a:off x="0" y="6373302"/>
            <a:ext cx="2514600" cy="490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6EC11E-4ADA-413C-92B1-C0871F068AF1}"/>
              </a:ext>
            </a:extLst>
          </p:cNvPr>
          <p:cNvSpPr txBox="1"/>
          <p:nvPr userDrawn="1"/>
        </p:nvSpPr>
        <p:spPr>
          <a:xfrm>
            <a:off x="10287000" y="6536937"/>
            <a:ext cx="106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8C4007C-554A-4B16-A31C-089CB53EF86F}" type="datetime1">
              <a:rPr lang="en-US" sz="1200" b="1" smtClean="0"/>
              <a:t>5/26/2022</a:t>
            </a:fld>
            <a:endParaRPr lang="en-US" sz="1200" b="1"/>
          </a:p>
        </p:txBody>
      </p:sp>
    </p:spTree>
    <p:extLst>
      <p:ext uri="{BB962C8B-B14F-4D97-AF65-F5344CB8AC3E}">
        <p14:creationId xmlns:p14="http://schemas.microsoft.com/office/powerpoint/2010/main" val="4137453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50" r:id="rId3"/>
    <p:sldLayoutId id="2147483662" r:id="rId4"/>
    <p:sldLayoutId id="2147483651" r:id="rId5"/>
    <p:sldLayoutId id="2147483660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dobe Devanagari" pitchFamily="18" charset="0"/>
          <a:ea typeface="+mj-ea"/>
          <a:cs typeface="Adobe Devanagari" pitchFamily="18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Wingdings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thought-bubble-png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26_632AD6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9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12" Type="http://schemas.openxmlformats.org/officeDocument/2006/relationships/hyperlink" Target="https://freebiesupply.com/logos/vue-logo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8.png"/><Relationship Id="rId5" Type="http://schemas.openxmlformats.org/officeDocument/2006/relationships/image" Target="../media/image22.png"/><Relationship Id="rId15" Type="http://schemas.openxmlformats.org/officeDocument/2006/relationships/image" Target="../media/image30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ngall.com/thought-bubble-png" TargetMode="External"/><Relationship Id="rId5" Type="http://schemas.openxmlformats.org/officeDocument/2006/relationships/image" Target="../media/image41.png"/><Relationship Id="rId4" Type="http://schemas.openxmlformats.org/officeDocument/2006/relationships/hyperlink" Target="https://www.clipsafari.com/clips/o304806-confused-student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hyperlink" Target="http://pngimg.com/download/60317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58.png"/><Relationship Id="rId4" Type="http://schemas.openxmlformats.org/officeDocument/2006/relationships/image" Target="../media/image19.png"/><Relationship Id="rId9" Type="http://schemas.openxmlformats.org/officeDocument/2006/relationships/hyperlink" Target="https://freebiesupply.com/logos/vue-logo/" TargetMode="External"/><Relationship Id="rId1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47.png"/><Relationship Id="rId5" Type="http://schemas.openxmlformats.org/officeDocument/2006/relationships/image" Target="../media/image20.png"/><Relationship Id="rId10" Type="http://schemas.openxmlformats.org/officeDocument/2006/relationships/image" Target="../media/image67.png"/><Relationship Id="rId4" Type="http://schemas.openxmlformats.org/officeDocument/2006/relationships/image" Target="../media/image19.png"/><Relationship Id="rId9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75E098-F3D0-453C-BBF5-A7C840F21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970" y="2752278"/>
            <a:ext cx="9592059" cy="2698518"/>
          </a:xfrm>
        </p:spPr>
        <p:txBody>
          <a:bodyPr>
            <a:normAutofit/>
          </a:bodyPr>
          <a:lstStyle/>
          <a:p>
            <a:r>
              <a:rPr lang="en-US" sz="2800" b="1">
                <a:effectLst/>
                <a:latin typeface="Adobe Garamond Pro Bold" panose="02020702060506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800" b="1" err="1">
                <a:effectLst/>
                <a:latin typeface="Adobe Garamond Pro Bold" panose="02020702060506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AITor</a:t>
            </a:r>
            <a:r>
              <a:rPr lang="en-US" sz="2800" b="1">
                <a:effectLst/>
                <a:latin typeface="Adobe Garamond Pro Bold" panose="02020702060506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EDUCATION PLATFORM</a:t>
            </a:r>
            <a:br>
              <a:rPr lang="en-US" sz="2800" b="1">
                <a:effectLst/>
                <a:latin typeface="Adobe Garamond Pro Bold" panose="020207020605060204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80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PERSONALIZED STUDENT PERFORMANCE ANALYZER </a:t>
            </a:r>
            <a:br>
              <a:rPr lang="en-US" sz="240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>
                <a:effectLst/>
                <a:latin typeface="Century Gothic" panose="020B0502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RECOMMENDATION SYSTEM</a:t>
            </a:r>
            <a:endParaRPr lang="en-US" sz="6000">
              <a:latin typeface="Century Gothic" panose="020B0502020202020204" pitchFamily="34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8F3F03-40A0-499D-BDCC-A8E886D9D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3661" y="5519859"/>
            <a:ext cx="3204677" cy="561732"/>
          </a:xfrm>
        </p:spPr>
        <p:txBody>
          <a:bodyPr>
            <a:normAutofit/>
          </a:bodyPr>
          <a:lstStyle/>
          <a:p>
            <a:r>
              <a:rPr lang="en-US" sz="2800"/>
              <a:t>2022-017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4737837-07B3-4671-B90B-A786DCC01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863" y="1057275"/>
            <a:ext cx="4994873" cy="19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87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7220-1799-492D-89A5-3DC458032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425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070ED-5F03-4EEA-881E-A40358655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1406" y="2428668"/>
            <a:ext cx="9887872" cy="2693938"/>
          </a:xfrm>
        </p:spPr>
        <p:txBody>
          <a:bodyPr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Case study background – identification of best learning strategy/s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Research gap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Identified research problem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20AD754-1B3C-4F76-9938-5BBAEAA53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C98C45-5AF3-4BDD-8778-9529740E4285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5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Background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FBDEED-41BF-4206-95CC-6C215A4DE1C3}"/>
              </a:ext>
            </a:extLst>
          </p:cNvPr>
          <p:cNvSpPr/>
          <p:nvPr/>
        </p:nvSpPr>
        <p:spPr>
          <a:xfrm>
            <a:off x="3546835" y="6415179"/>
            <a:ext cx="58638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37371D4-661A-4DFB-9265-995249C58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387" y="2150201"/>
            <a:ext cx="4938452" cy="2951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E5CD4-1F66-4105-BEB1-1A717FFCAEDE}"/>
              </a:ext>
            </a:extLst>
          </p:cNvPr>
          <p:cNvSpPr txBox="1"/>
          <p:nvPr/>
        </p:nvSpPr>
        <p:spPr>
          <a:xfrm>
            <a:off x="1451335" y="2305615"/>
            <a:ext cx="4648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What is meant by a learning strategy?</a:t>
            </a:r>
          </a:p>
          <a:p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Classical and technology-enhanced learning strategies</a:t>
            </a:r>
          </a:p>
          <a:p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Relationship between student engagement and learning strategy/s</a:t>
            </a:r>
          </a:p>
        </p:txBody>
      </p:sp>
    </p:spTree>
    <p:extLst>
      <p:ext uri="{BB962C8B-B14F-4D97-AF65-F5344CB8AC3E}">
        <p14:creationId xmlns:p14="http://schemas.microsoft.com/office/powerpoint/2010/main" val="436709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1221" y="521568"/>
            <a:ext cx="10363200" cy="1470025"/>
          </a:xfrm>
        </p:spPr>
        <p:txBody>
          <a:bodyPr/>
          <a:lstStyle/>
          <a:p>
            <a:pPr algn="l"/>
            <a:r>
              <a:rPr lang="en-US"/>
              <a:t>Research Gap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63799C-45A1-4831-BE4E-ECA28C373690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BFB520E8-524B-4C51-8DB6-4951563D4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051006"/>
              </p:ext>
            </p:extLst>
          </p:nvPr>
        </p:nvGraphicFramePr>
        <p:xfrm>
          <a:off x="1061221" y="1641927"/>
          <a:ext cx="10363200" cy="3957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0898">
                  <a:extLst>
                    <a:ext uri="{9D8B030D-6E8A-4147-A177-3AD203B41FA5}">
                      <a16:colId xmlns:a16="http://schemas.microsoft.com/office/drawing/2014/main" val="2367285808"/>
                    </a:ext>
                  </a:extLst>
                </a:gridCol>
                <a:gridCol w="1217627">
                  <a:extLst>
                    <a:ext uri="{9D8B030D-6E8A-4147-A177-3AD203B41FA5}">
                      <a16:colId xmlns:a16="http://schemas.microsoft.com/office/drawing/2014/main" val="1530799756"/>
                    </a:ext>
                  </a:extLst>
                </a:gridCol>
                <a:gridCol w="1278509">
                  <a:extLst>
                    <a:ext uri="{9D8B030D-6E8A-4147-A177-3AD203B41FA5}">
                      <a16:colId xmlns:a16="http://schemas.microsoft.com/office/drawing/2014/main" val="4124530072"/>
                    </a:ext>
                  </a:extLst>
                </a:gridCol>
                <a:gridCol w="1503957">
                  <a:extLst>
                    <a:ext uri="{9D8B030D-6E8A-4147-A177-3AD203B41FA5}">
                      <a16:colId xmlns:a16="http://schemas.microsoft.com/office/drawing/2014/main" val="2864912825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87565550"/>
                    </a:ext>
                  </a:extLst>
                </a:gridCol>
                <a:gridCol w="2779609">
                  <a:extLst>
                    <a:ext uri="{9D8B030D-6E8A-4147-A177-3AD203B41FA5}">
                      <a16:colId xmlns:a16="http://schemas.microsoft.com/office/drawing/2014/main" val="1615632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Platform 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/>
                        <a:t>Learning strategies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Personalized?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Engagement monitored?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67256"/>
                  </a:ext>
                </a:extLst>
              </a:tr>
              <a:tr h="38108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Video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4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Udemy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Not-Available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59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Coursera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Not-Available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42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Udacity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Not-Available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982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Research 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Not-Available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Not-AvailableNot-Available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03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Available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YES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47944"/>
                  </a:ext>
                </a:extLst>
              </a:tr>
            </a:tbl>
          </a:graphicData>
        </a:graphic>
      </p:graphicFrame>
      <p:pic>
        <p:nvPicPr>
          <p:cNvPr id="2050" name="Picture 2" descr="Udemy Logo, history, meaning, symbol, PNG">
            <a:extLst>
              <a:ext uri="{FF2B5EF4-FFF2-40B4-BE49-F238E27FC236}">
                <a16:creationId xmlns:a16="http://schemas.microsoft.com/office/drawing/2014/main" id="{8FF9FF80-7B3A-42C1-A030-1A426440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543" y="5638660"/>
            <a:ext cx="1296283" cy="72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ursera&amp;#39;s Mission, Vision, and Commitment to Our Community | Coursera">
            <a:extLst>
              <a:ext uri="{FF2B5EF4-FFF2-40B4-BE49-F238E27FC236}">
                <a16:creationId xmlns:a16="http://schemas.microsoft.com/office/drawing/2014/main" id="{CE343B9B-BDE2-4431-8822-DD45F9BA3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7787" y="5787453"/>
            <a:ext cx="2128143" cy="68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BB60522-1764-4EB5-B91D-A13DD890C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400" y="5823936"/>
            <a:ext cx="1725626" cy="44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8A1E206-8F5A-46DB-A69D-CE79EC35B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46" y="5707698"/>
            <a:ext cx="1999492" cy="76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3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271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Identified Research Problem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9D0647-1724-4768-BDAE-70D96107E83A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BCA7B95-23C0-4174-A2DE-43E8FE5F8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35" y="2451352"/>
            <a:ext cx="6211590" cy="3101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746196-6EBC-4138-9D42-D8C7F230583A}"/>
              </a:ext>
            </a:extLst>
          </p:cNvPr>
          <p:cNvSpPr txBox="1"/>
          <p:nvPr/>
        </p:nvSpPr>
        <p:spPr>
          <a:xfrm>
            <a:off x="7292725" y="3025539"/>
            <a:ext cx="41507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How to achieve high productivity in online education by personalizing learning strategies to cope with student’s engagement?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32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E78169C-F828-417F-85E9-BC7EF1234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33" name="Freeform 5">
            <a:extLst>
              <a:ext uri="{FF2B5EF4-FFF2-40B4-BE49-F238E27FC236}">
                <a16:creationId xmlns:a16="http://schemas.microsoft.com/office/drawing/2014/main" id="{D03342F1-AD0E-42E7-96A7-03D91293336E}"/>
              </a:ext>
            </a:extLst>
          </p:cNvPr>
          <p:cNvSpPr>
            <a:spLocks/>
          </p:cNvSpPr>
          <p:nvPr/>
        </p:nvSpPr>
        <p:spPr bwMode="auto">
          <a:xfrm>
            <a:off x="2649542" y="1824717"/>
            <a:ext cx="3282407" cy="1582965"/>
          </a:xfrm>
          <a:custGeom>
            <a:avLst/>
            <a:gdLst>
              <a:gd name="T0" fmla="*/ 0 w 1653"/>
              <a:gd name="T1" fmla="*/ 0 h 797"/>
              <a:gd name="T2" fmla="*/ 735 w 1653"/>
              <a:gd name="T3" fmla="*/ 0 h 797"/>
              <a:gd name="T4" fmla="*/ 935 w 1653"/>
              <a:gd name="T5" fmla="*/ 200 h 797"/>
              <a:gd name="T6" fmla="*/ 935 w 1653"/>
              <a:gd name="T7" fmla="*/ 597 h 797"/>
              <a:gd name="T8" fmla="*/ 1135 w 1653"/>
              <a:gd name="T9" fmla="*/ 797 h 797"/>
              <a:gd name="T10" fmla="*/ 1653 w 1653"/>
              <a:gd name="T11" fmla="*/ 797 h 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53" h="797">
                <a:moveTo>
                  <a:pt x="0" y="0"/>
                </a:moveTo>
                <a:cubicBezTo>
                  <a:pt x="735" y="0"/>
                  <a:pt x="735" y="0"/>
                  <a:pt x="735" y="0"/>
                </a:cubicBezTo>
                <a:cubicBezTo>
                  <a:pt x="845" y="0"/>
                  <a:pt x="935" y="89"/>
                  <a:pt x="935" y="200"/>
                </a:cubicBezTo>
                <a:cubicBezTo>
                  <a:pt x="935" y="597"/>
                  <a:pt x="935" y="597"/>
                  <a:pt x="935" y="597"/>
                </a:cubicBezTo>
                <a:cubicBezTo>
                  <a:pt x="935" y="707"/>
                  <a:pt x="1024" y="797"/>
                  <a:pt x="1135" y="797"/>
                </a:cubicBezTo>
                <a:cubicBezTo>
                  <a:pt x="1653" y="797"/>
                  <a:pt x="1653" y="797"/>
                  <a:pt x="1653" y="797"/>
                </a:cubicBezTo>
              </a:path>
            </a:pathLst>
          </a:custGeom>
          <a:noFill/>
          <a:ln w="76200" cap="rnd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AB3819FC-1D3E-454B-8D87-3D16929631BF}"/>
              </a:ext>
            </a:extLst>
          </p:cNvPr>
          <p:cNvSpPr>
            <a:spLocks/>
          </p:cNvSpPr>
          <p:nvPr/>
        </p:nvSpPr>
        <p:spPr bwMode="auto">
          <a:xfrm flipH="1">
            <a:off x="6260050" y="3806230"/>
            <a:ext cx="3282407" cy="1585772"/>
          </a:xfrm>
          <a:custGeom>
            <a:avLst/>
            <a:gdLst>
              <a:gd name="T0" fmla="*/ 1653 w 1653"/>
              <a:gd name="T1" fmla="*/ 0 h 798"/>
              <a:gd name="T2" fmla="*/ 1135 w 1653"/>
              <a:gd name="T3" fmla="*/ 0 h 798"/>
              <a:gd name="T4" fmla="*/ 935 w 1653"/>
              <a:gd name="T5" fmla="*/ 200 h 798"/>
              <a:gd name="T6" fmla="*/ 935 w 1653"/>
              <a:gd name="T7" fmla="*/ 598 h 798"/>
              <a:gd name="T8" fmla="*/ 735 w 1653"/>
              <a:gd name="T9" fmla="*/ 798 h 798"/>
              <a:gd name="T10" fmla="*/ 0 w 1653"/>
              <a:gd name="T11" fmla="*/ 798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53" h="798">
                <a:moveTo>
                  <a:pt x="1653" y="0"/>
                </a:moveTo>
                <a:cubicBezTo>
                  <a:pt x="1135" y="0"/>
                  <a:pt x="1135" y="0"/>
                  <a:pt x="1135" y="0"/>
                </a:cubicBezTo>
                <a:cubicBezTo>
                  <a:pt x="1024" y="0"/>
                  <a:pt x="935" y="90"/>
                  <a:pt x="935" y="200"/>
                </a:cubicBezTo>
                <a:cubicBezTo>
                  <a:pt x="935" y="598"/>
                  <a:pt x="935" y="598"/>
                  <a:pt x="935" y="598"/>
                </a:cubicBezTo>
                <a:cubicBezTo>
                  <a:pt x="935" y="708"/>
                  <a:pt x="845" y="798"/>
                  <a:pt x="735" y="798"/>
                </a:cubicBezTo>
                <a:cubicBezTo>
                  <a:pt x="0" y="798"/>
                  <a:pt x="0" y="798"/>
                  <a:pt x="0" y="798"/>
                </a:cubicBezTo>
              </a:path>
            </a:pathLst>
          </a:custGeom>
          <a:noFill/>
          <a:ln w="76200" cap="rnd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2EF6682-E6A2-4659-9469-1298981AD84F}"/>
              </a:ext>
            </a:extLst>
          </p:cNvPr>
          <p:cNvSpPr/>
          <p:nvPr/>
        </p:nvSpPr>
        <p:spPr>
          <a:xfrm>
            <a:off x="5126012" y="2638372"/>
            <a:ext cx="1939975" cy="1939974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600" b="1">
                <a:solidFill>
                  <a:schemeClr val="bg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Build up relationship between learning strategy and engagement</a:t>
            </a:r>
            <a:endParaRPr lang="en-IN" sz="1600" b="1">
              <a:solidFill>
                <a:schemeClr val="bg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85D87BD-C80E-464E-8711-00B260A89B13}"/>
              </a:ext>
            </a:extLst>
          </p:cNvPr>
          <p:cNvSpPr/>
          <p:nvPr/>
        </p:nvSpPr>
        <p:spPr>
          <a:xfrm>
            <a:off x="1822410" y="1325687"/>
            <a:ext cx="998060" cy="9980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>
                <a:latin typeface="Segoe UI Light" panose="020B0502040204020203" pitchFamily="34" charset="0"/>
                <a:cs typeface="Segoe UI Light" panose="020B0502040204020203" pitchFamily="34" charset="0"/>
              </a:rPr>
              <a:t>01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E73857E-C6E7-46D2-BA2A-E0D62C65B209}"/>
              </a:ext>
            </a:extLst>
          </p:cNvPr>
          <p:cNvSpPr/>
          <p:nvPr/>
        </p:nvSpPr>
        <p:spPr>
          <a:xfrm>
            <a:off x="9357050" y="4888209"/>
            <a:ext cx="998060" cy="99806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>
                <a:latin typeface="Segoe UI Light" panose="020B0502040204020203" pitchFamily="34" charset="0"/>
                <a:cs typeface="Segoe UI Light" panose="020B0502040204020203" pitchFamily="34" charset="0"/>
              </a:rPr>
              <a:t>02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F71F828-5B2F-4DF2-AF3A-CF0B5FFA2ACF}"/>
              </a:ext>
            </a:extLst>
          </p:cNvPr>
          <p:cNvSpPr>
            <a:spLocks noGrp="1"/>
          </p:cNvSpPr>
          <p:nvPr/>
        </p:nvSpPr>
        <p:spPr>
          <a:xfrm>
            <a:off x="706278" y="776188"/>
            <a:ext cx="10969943" cy="71108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1218987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5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b="0" i="0">
                <a:solidFill>
                  <a:schemeClr val="tx1"/>
                </a:solidFill>
                <a:effectLst/>
                <a:latin typeface="+mn-lt"/>
              </a:rPr>
              <a:t>Research Objective</a:t>
            </a:r>
            <a:endParaRPr lang="en-IN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096FC7-1202-4323-8935-D5D615128E6C}"/>
              </a:ext>
            </a:extLst>
          </p:cNvPr>
          <p:cNvSpPr/>
          <p:nvPr/>
        </p:nvSpPr>
        <p:spPr>
          <a:xfrm>
            <a:off x="1095416" y="3304112"/>
            <a:ext cx="2792361" cy="147732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sz="1600" b="1"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Building up a module to identify suited learning strategy out of</a:t>
            </a:r>
          </a:p>
          <a:p>
            <a:pPr algn="r"/>
            <a:r>
              <a:rPr lang="en-IN" sz="1600" b="1"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Text for the student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2381C1B-22CA-42DF-A49A-B5B6FD13F841}"/>
              </a:ext>
            </a:extLst>
          </p:cNvPr>
          <p:cNvSpPr/>
          <p:nvPr/>
        </p:nvSpPr>
        <p:spPr>
          <a:xfrm>
            <a:off x="198279" y="2355965"/>
            <a:ext cx="3103725" cy="615553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N" sz="2000" b="1">
                <a:solidFill>
                  <a:schemeClr val="accent1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Learning strategy identification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B470632-CA86-4543-AF8A-042F99C2B7BC}"/>
              </a:ext>
            </a:extLst>
          </p:cNvPr>
          <p:cNvSpPr/>
          <p:nvPr/>
        </p:nvSpPr>
        <p:spPr>
          <a:xfrm>
            <a:off x="8505001" y="3887773"/>
            <a:ext cx="3103725" cy="7386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>
                <a:latin typeface="Segoe UI Light" panose="020B0502040204020203" pitchFamily="34" charset="0"/>
                <a:ea typeface="Open Sans" panose="020B0606030504020204" pitchFamily="34" charset="0"/>
                <a:cs typeface="Segoe UI Light" panose="020B0502040204020203" pitchFamily="34" charset="0"/>
              </a:rPr>
              <a:t>Building up a module that monitor and provide detailed analysis of student engagement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A2D5AFF-7B41-4803-9E05-A70887116F6D}"/>
              </a:ext>
            </a:extLst>
          </p:cNvPr>
          <p:cNvSpPr/>
          <p:nvPr/>
        </p:nvSpPr>
        <p:spPr>
          <a:xfrm>
            <a:off x="8477246" y="3498453"/>
            <a:ext cx="3103725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b="1">
                <a:solidFill>
                  <a:schemeClr val="accent4"/>
                </a:solidFill>
                <a:ea typeface="Open Sans" panose="020B0606030504020204" pitchFamily="34" charset="0"/>
                <a:cs typeface="Segoe UI Light" panose="020B0502040204020203" pitchFamily="34" charset="0"/>
              </a:rPr>
              <a:t>Engagement analysis </a:t>
            </a:r>
          </a:p>
        </p:txBody>
      </p:sp>
    </p:spTree>
    <p:extLst>
      <p:ext uri="{BB962C8B-B14F-4D97-AF65-F5344CB8AC3E}">
        <p14:creationId xmlns:p14="http://schemas.microsoft.com/office/powerpoint/2010/main" val="2148568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EB86-92EE-4FFC-88E5-45973503F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648298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STEPS WE ARE FOLLOWING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BA5FAE-0D9C-4478-AB45-E992A72DA7DF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21C41E82-AB05-4489-87E2-91FFBDF4A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842E7726-4B4C-4BD6-8AFE-D1F246CDA9EA}"/>
              </a:ext>
            </a:extLst>
          </p:cNvPr>
          <p:cNvGrpSpPr/>
          <p:nvPr/>
        </p:nvGrpSpPr>
        <p:grpSpPr>
          <a:xfrm>
            <a:off x="2224301" y="2118324"/>
            <a:ext cx="7743397" cy="3566745"/>
            <a:chOff x="1788957" y="1562213"/>
            <a:chExt cx="8245282" cy="3797921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1A09C84C-FB40-40FE-9810-A181415BFF47}"/>
                </a:ext>
              </a:extLst>
            </p:cNvPr>
            <p:cNvGrpSpPr/>
            <p:nvPr/>
          </p:nvGrpSpPr>
          <p:grpSpPr>
            <a:xfrm>
              <a:off x="1995808" y="1949378"/>
              <a:ext cx="8022527" cy="3303980"/>
              <a:chOff x="2096293" y="2681289"/>
              <a:chExt cx="6464264" cy="266223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49068EAD-722F-4794-89AC-4C23C363DC95}"/>
                  </a:ext>
                </a:extLst>
              </p:cNvPr>
              <p:cNvGrpSpPr/>
              <p:nvPr/>
            </p:nvGrpSpPr>
            <p:grpSpPr>
              <a:xfrm>
                <a:off x="2931798" y="2992631"/>
                <a:ext cx="4639396" cy="2039547"/>
                <a:chOff x="2931798" y="2992631"/>
                <a:chExt cx="4639396" cy="2039547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34D8331E-FE90-4A1D-8D9D-CDE9BA537BEC}"/>
                    </a:ext>
                  </a:extLst>
                </p:cNvPr>
                <p:cNvSpPr/>
                <p:nvPr/>
              </p:nvSpPr>
              <p:spPr>
                <a:xfrm>
                  <a:off x="2931798" y="3533777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  <a:highlight>
                      <a:srgbClr val="008080"/>
                    </a:highlight>
                  </a:endParaRPr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04AE0AF9-BBAC-4278-A5CF-EB35A625B5B5}"/>
                    </a:ext>
                  </a:extLst>
                </p:cNvPr>
                <p:cNvSpPr/>
                <p:nvPr/>
              </p:nvSpPr>
              <p:spPr>
                <a:xfrm>
                  <a:off x="4481168" y="2992631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E0F1012A-B97B-406A-A465-86DDFDDCE49E}"/>
                    </a:ext>
                  </a:extLst>
                </p:cNvPr>
                <p:cNvSpPr/>
                <p:nvPr/>
              </p:nvSpPr>
              <p:spPr>
                <a:xfrm>
                  <a:off x="7537229" y="2992631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29FE4FB0-2FDB-4BD3-A1A0-A20A034CE684}"/>
                    </a:ext>
                  </a:extLst>
                </p:cNvPr>
                <p:cNvSpPr/>
                <p:nvPr/>
              </p:nvSpPr>
              <p:spPr>
                <a:xfrm>
                  <a:off x="6002089" y="3533777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402197E-E77B-4276-892B-A1DDA66523C5}"/>
                  </a:ext>
                </a:extLst>
              </p:cNvPr>
              <p:cNvSpPr/>
              <p:nvPr/>
            </p:nvSpPr>
            <p:spPr>
              <a:xfrm>
                <a:off x="6701724" y="4012404"/>
                <a:ext cx="1704973" cy="1331115"/>
              </a:xfrm>
              <a:custGeom>
                <a:avLst/>
                <a:gdLst>
                  <a:gd name="connsiteX0" fmla="*/ 717213 w 1434426"/>
                  <a:gd name="connsiteY0" fmla="*/ 1119892 h 1119892"/>
                  <a:gd name="connsiteX1" fmla="*/ 0 w 1434426"/>
                  <a:gd name="connsiteY1" fmla="*/ 402679 h 1119892"/>
                  <a:gd name="connsiteX2" fmla="*/ 0 w 1434426"/>
                  <a:gd name="connsiteY2" fmla="*/ 0 h 1119892"/>
                  <a:gd name="connsiteX3" fmla="*/ 142875 w 1434426"/>
                  <a:gd name="connsiteY3" fmla="*/ 0 h 1119892"/>
                  <a:gd name="connsiteX4" fmla="*/ 142875 w 1434426"/>
                  <a:gd name="connsiteY4" fmla="*/ 402679 h 1119892"/>
                  <a:gd name="connsiteX5" fmla="*/ 717213 w 1434426"/>
                  <a:gd name="connsiteY5" fmla="*/ 977017 h 1119892"/>
                  <a:gd name="connsiteX6" fmla="*/ 1291552 w 1434426"/>
                  <a:gd name="connsiteY6" fmla="*/ 402679 h 1119892"/>
                  <a:gd name="connsiteX7" fmla="*/ 1291552 w 1434426"/>
                  <a:gd name="connsiteY7" fmla="*/ 0 h 1119892"/>
                  <a:gd name="connsiteX8" fmla="*/ 1434427 w 1434426"/>
                  <a:gd name="connsiteY8" fmla="*/ 0 h 1119892"/>
                  <a:gd name="connsiteX9" fmla="*/ 1434427 w 1434426"/>
                  <a:gd name="connsiteY9" fmla="*/ 402679 h 1119892"/>
                  <a:gd name="connsiteX10" fmla="*/ 717213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717213" y="1119892"/>
                    </a:moveTo>
                    <a:cubicBezTo>
                      <a:pt x="321736" y="1119892"/>
                      <a:pt x="0" y="798157"/>
                      <a:pt x="0" y="402679"/>
                    </a:cubicBezTo>
                    <a:lnTo>
                      <a:pt x="0" y="0"/>
                    </a:lnTo>
                    <a:lnTo>
                      <a:pt x="142875" y="0"/>
                    </a:lnTo>
                    <a:lnTo>
                      <a:pt x="142875" y="402679"/>
                    </a:lnTo>
                    <a:cubicBezTo>
                      <a:pt x="142875" y="719376"/>
                      <a:pt x="400526" y="977017"/>
                      <a:pt x="717213" y="977017"/>
                    </a:cubicBezTo>
                    <a:cubicBezTo>
                      <a:pt x="1033901" y="977017"/>
                      <a:pt x="1291552" y="719376"/>
                      <a:pt x="1291552" y="402679"/>
                    </a:cubicBezTo>
                    <a:lnTo>
                      <a:pt x="1291552" y="0"/>
                    </a:lnTo>
                    <a:lnTo>
                      <a:pt x="1434427" y="0"/>
                    </a:lnTo>
                    <a:lnTo>
                      <a:pt x="1434427" y="402679"/>
                    </a:lnTo>
                    <a:cubicBezTo>
                      <a:pt x="1434427" y="798148"/>
                      <a:pt x="1112691" y="1119892"/>
                      <a:pt x="717213" y="11198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A8C24828-AD21-4846-81DC-C4062362ECAE}"/>
                  </a:ext>
                </a:extLst>
              </p:cNvPr>
              <p:cNvSpPr/>
              <p:nvPr/>
            </p:nvSpPr>
            <p:spPr>
              <a:xfrm>
                <a:off x="5166584" y="2681289"/>
                <a:ext cx="1704962" cy="1331115"/>
              </a:xfrm>
              <a:custGeom>
                <a:avLst/>
                <a:gdLst>
                  <a:gd name="connsiteX0" fmla="*/ 1434417 w 1434417"/>
                  <a:gd name="connsiteY0" fmla="*/ 1119892 h 1119892"/>
                  <a:gd name="connsiteX1" fmla="*/ 1291542 w 1434417"/>
                  <a:gd name="connsiteY1" fmla="*/ 1119892 h 1119892"/>
                  <a:gd name="connsiteX2" fmla="*/ 1291542 w 1434417"/>
                  <a:gd name="connsiteY2" fmla="*/ 717214 h 1119892"/>
                  <a:gd name="connsiteX3" fmla="*/ 717204 w 1434417"/>
                  <a:gd name="connsiteY3" fmla="*/ 142875 h 1119892"/>
                  <a:gd name="connsiteX4" fmla="*/ 142875 w 1434417"/>
                  <a:gd name="connsiteY4" fmla="*/ 717214 h 1119892"/>
                  <a:gd name="connsiteX5" fmla="*/ 142875 w 1434417"/>
                  <a:gd name="connsiteY5" fmla="*/ 1119892 h 1119892"/>
                  <a:gd name="connsiteX6" fmla="*/ 0 w 1434417"/>
                  <a:gd name="connsiteY6" fmla="*/ 1119892 h 1119892"/>
                  <a:gd name="connsiteX7" fmla="*/ 0 w 1434417"/>
                  <a:gd name="connsiteY7" fmla="*/ 717214 h 1119892"/>
                  <a:gd name="connsiteX8" fmla="*/ 717204 w 1434417"/>
                  <a:gd name="connsiteY8" fmla="*/ 0 h 1119892"/>
                  <a:gd name="connsiteX9" fmla="*/ 1434417 w 1434417"/>
                  <a:gd name="connsiteY9" fmla="*/ 717214 h 1119892"/>
                  <a:gd name="connsiteX10" fmla="*/ 1434417 w 1434417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17" h="1119892">
                    <a:moveTo>
                      <a:pt x="1434417" y="1119892"/>
                    </a:moveTo>
                    <a:lnTo>
                      <a:pt x="1291542" y="1119892"/>
                    </a:lnTo>
                    <a:lnTo>
                      <a:pt x="1291542" y="717214"/>
                    </a:lnTo>
                    <a:cubicBezTo>
                      <a:pt x="1291542" y="400517"/>
                      <a:pt x="1033891" y="142875"/>
                      <a:pt x="717204" y="142875"/>
                    </a:cubicBezTo>
                    <a:cubicBezTo>
                      <a:pt x="400517" y="142875"/>
                      <a:pt x="142875" y="400517"/>
                      <a:pt x="142875" y="717214"/>
                    </a:cubicBezTo>
                    <a:lnTo>
                      <a:pt x="142875" y="1119892"/>
                    </a:lnTo>
                    <a:lnTo>
                      <a:pt x="0" y="1119892"/>
                    </a:lnTo>
                    <a:lnTo>
                      <a:pt x="0" y="717214"/>
                    </a:lnTo>
                    <a:cubicBezTo>
                      <a:pt x="0" y="321735"/>
                      <a:pt x="321735" y="0"/>
                      <a:pt x="717204" y="0"/>
                    </a:cubicBezTo>
                    <a:cubicBezTo>
                      <a:pt x="1112682" y="0"/>
                      <a:pt x="1434417" y="321735"/>
                      <a:pt x="1434417" y="717214"/>
                    </a:cubicBezTo>
                    <a:lnTo>
                      <a:pt x="1434417" y="11198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5867E5B-8243-448D-9902-2295B96F5F7E}"/>
                  </a:ext>
                </a:extLst>
              </p:cNvPr>
              <p:cNvSpPr/>
              <p:nvPr/>
            </p:nvSpPr>
            <p:spPr>
              <a:xfrm>
                <a:off x="3631444" y="4012404"/>
                <a:ext cx="1704973" cy="1331115"/>
              </a:xfrm>
              <a:custGeom>
                <a:avLst/>
                <a:gdLst>
                  <a:gd name="connsiteX0" fmla="*/ 717214 w 1434426"/>
                  <a:gd name="connsiteY0" fmla="*/ 1119892 h 1119892"/>
                  <a:gd name="connsiteX1" fmla="*/ 0 w 1434426"/>
                  <a:gd name="connsiteY1" fmla="*/ 402679 h 1119892"/>
                  <a:gd name="connsiteX2" fmla="*/ 0 w 1434426"/>
                  <a:gd name="connsiteY2" fmla="*/ 0 h 1119892"/>
                  <a:gd name="connsiteX3" fmla="*/ 142875 w 1434426"/>
                  <a:gd name="connsiteY3" fmla="*/ 0 h 1119892"/>
                  <a:gd name="connsiteX4" fmla="*/ 142875 w 1434426"/>
                  <a:gd name="connsiteY4" fmla="*/ 402679 h 1119892"/>
                  <a:gd name="connsiteX5" fmla="*/ 717214 w 1434426"/>
                  <a:gd name="connsiteY5" fmla="*/ 977017 h 1119892"/>
                  <a:gd name="connsiteX6" fmla="*/ 1291552 w 1434426"/>
                  <a:gd name="connsiteY6" fmla="*/ 402679 h 1119892"/>
                  <a:gd name="connsiteX7" fmla="*/ 1291552 w 1434426"/>
                  <a:gd name="connsiteY7" fmla="*/ 0 h 1119892"/>
                  <a:gd name="connsiteX8" fmla="*/ 1434427 w 1434426"/>
                  <a:gd name="connsiteY8" fmla="*/ 0 h 1119892"/>
                  <a:gd name="connsiteX9" fmla="*/ 1434427 w 1434426"/>
                  <a:gd name="connsiteY9" fmla="*/ 402679 h 1119892"/>
                  <a:gd name="connsiteX10" fmla="*/ 717214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717214" y="1119892"/>
                    </a:moveTo>
                    <a:cubicBezTo>
                      <a:pt x="321735" y="1119892"/>
                      <a:pt x="0" y="798157"/>
                      <a:pt x="0" y="402679"/>
                    </a:cubicBezTo>
                    <a:lnTo>
                      <a:pt x="0" y="0"/>
                    </a:lnTo>
                    <a:lnTo>
                      <a:pt x="142875" y="0"/>
                    </a:lnTo>
                    <a:lnTo>
                      <a:pt x="142875" y="402679"/>
                    </a:lnTo>
                    <a:cubicBezTo>
                      <a:pt x="142875" y="719376"/>
                      <a:pt x="400526" y="977017"/>
                      <a:pt x="717214" y="977017"/>
                    </a:cubicBezTo>
                    <a:cubicBezTo>
                      <a:pt x="1033901" y="977017"/>
                      <a:pt x="1291552" y="719376"/>
                      <a:pt x="1291552" y="402679"/>
                    </a:cubicBezTo>
                    <a:lnTo>
                      <a:pt x="1291552" y="0"/>
                    </a:lnTo>
                    <a:lnTo>
                      <a:pt x="1434427" y="0"/>
                    </a:lnTo>
                    <a:lnTo>
                      <a:pt x="1434427" y="402679"/>
                    </a:lnTo>
                    <a:cubicBezTo>
                      <a:pt x="1434427" y="798148"/>
                      <a:pt x="1112682" y="1119892"/>
                      <a:pt x="717214" y="11198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D014604-5CBD-4F51-8A92-9406227AF70E}"/>
                  </a:ext>
                </a:extLst>
              </p:cNvPr>
              <p:cNvSpPr/>
              <p:nvPr/>
            </p:nvSpPr>
            <p:spPr>
              <a:xfrm>
                <a:off x="2096293" y="2681289"/>
                <a:ext cx="1704973" cy="1331115"/>
              </a:xfrm>
              <a:custGeom>
                <a:avLst/>
                <a:gdLst>
                  <a:gd name="connsiteX0" fmla="*/ 1434427 w 1434426"/>
                  <a:gd name="connsiteY0" fmla="*/ 1119892 h 1119892"/>
                  <a:gd name="connsiteX1" fmla="*/ 1291552 w 1434426"/>
                  <a:gd name="connsiteY1" fmla="*/ 1119892 h 1119892"/>
                  <a:gd name="connsiteX2" fmla="*/ 1291552 w 1434426"/>
                  <a:gd name="connsiteY2" fmla="*/ 717214 h 1119892"/>
                  <a:gd name="connsiteX3" fmla="*/ 717213 w 1434426"/>
                  <a:gd name="connsiteY3" fmla="*/ 142875 h 1119892"/>
                  <a:gd name="connsiteX4" fmla="*/ 142875 w 1434426"/>
                  <a:gd name="connsiteY4" fmla="*/ 717214 h 1119892"/>
                  <a:gd name="connsiteX5" fmla="*/ 142875 w 1434426"/>
                  <a:gd name="connsiteY5" fmla="*/ 1119892 h 1119892"/>
                  <a:gd name="connsiteX6" fmla="*/ 0 w 1434426"/>
                  <a:gd name="connsiteY6" fmla="*/ 1119892 h 1119892"/>
                  <a:gd name="connsiteX7" fmla="*/ 0 w 1434426"/>
                  <a:gd name="connsiteY7" fmla="*/ 717214 h 1119892"/>
                  <a:gd name="connsiteX8" fmla="*/ 717213 w 1434426"/>
                  <a:gd name="connsiteY8" fmla="*/ 0 h 1119892"/>
                  <a:gd name="connsiteX9" fmla="*/ 1434427 w 1434426"/>
                  <a:gd name="connsiteY9" fmla="*/ 717214 h 1119892"/>
                  <a:gd name="connsiteX10" fmla="*/ 1434427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1434427" y="1119892"/>
                    </a:moveTo>
                    <a:lnTo>
                      <a:pt x="1291552" y="1119892"/>
                    </a:lnTo>
                    <a:lnTo>
                      <a:pt x="1291552" y="717214"/>
                    </a:lnTo>
                    <a:cubicBezTo>
                      <a:pt x="1291552" y="400517"/>
                      <a:pt x="1033901" y="142875"/>
                      <a:pt x="717213" y="142875"/>
                    </a:cubicBezTo>
                    <a:cubicBezTo>
                      <a:pt x="400526" y="142875"/>
                      <a:pt x="142875" y="400517"/>
                      <a:pt x="142875" y="717214"/>
                    </a:cubicBezTo>
                    <a:lnTo>
                      <a:pt x="142875" y="1119892"/>
                    </a:lnTo>
                    <a:lnTo>
                      <a:pt x="0" y="1119892"/>
                    </a:lnTo>
                    <a:lnTo>
                      <a:pt x="0" y="717214"/>
                    </a:lnTo>
                    <a:cubicBezTo>
                      <a:pt x="0" y="321735"/>
                      <a:pt x="321735" y="0"/>
                      <a:pt x="717213" y="0"/>
                    </a:cubicBezTo>
                    <a:cubicBezTo>
                      <a:pt x="1112692" y="0"/>
                      <a:pt x="1434427" y="321735"/>
                      <a:pt x="1434427" y="717214"/>
                    </a:cubicBezTo>
                    <a:lnTo>
                      <a:pt x="1434427" y="11198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54" name="Graphic 2">
                <a:extLst>
                  <a:ext uri="{FF2B5EF4-FFF2-40B4-BE49-F238E27FC236}">
                    <a16:creationId xmlns:a16="http://schemas.microsoft.com/office/drawing/2014/main" id="{4FD0E3DA-C9ED-4397-8B86-40F460943E3D}"/>
                  </a:ext>
                </a:extLst>
              </p:cNvPr>
              <p:cNvGrpSpPr/>
              <p:nvPr/>
            </p:nvGrpSpPr>
            <p:grpSpPr>
              <a:xfrm>
                <a:off x="3477585" y="3773634"/>
                <a:ext cx="477541" cy="477541"/>
                <a:chOff x="3957275" y="3610431"/>
                <a:chExt cx="401764" cy="401764"/>
              </a:xfrm>
              <a:solidFill>
                <a:schemeClr val="accent1"/>
              </a:solidFill>
            </p:grpSpPr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05177FE5-31F9-4590-822D-27AE2F839D51}"/>
                    </a:ext>
                  </a:extLst>
                </p:cNvPr>
                <p:cNvSpPr/>
                <p:nvPr/>
              </p:nvSpPr>
              <p:spPr>
                <a:xfrm>
                  <a:off x="4028713" y="3681869"/>
                  <a:ext cx="258889" cy="258889"/>
                </a:xfrm>
                <a:custGeom>
                  <a:avLst/>
                  <a:gdLst>
                    <a:gd name="connsiteX0" fmla="*/ 258889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89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89" y="129445"/>
                      </a:moveTo>
                      <a:cubicBezTo>
                        <a:pt x="258889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5" y="0"/>
                        <a:pt x="129445" y="0"/>
                      </a:cubicBezTo>
                      <a:cubicBezTo>
                        <a:pt x="200935" y="0"/>
                        <a:pt x="258889" y="57954"/>
                        <a:pt x="258889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4DE4FBB-85B1-4D80-ADDF-9F6D0DAF0120}"/>
                    </a:ext>
                  </a:extLst>
                </p:cNvPr>
                <p:cNvSpPr/>
                <p:nvPr/>
              </p:nvSpPr>
              <p:spPr>
                <a:xfrm>
                  <a:off x="3957275" y="3610431"/>
                  <a:ext cx="401764" cy="401764"/>
                </a:xfrm>
                <a:custGeom>
                  <a:avLst/>
                  <a:gdLst>
                    <a:gd name="connsiteX0" fmla="*/ 200882 w 401764"/>
                    <a:gd name="connsiteY0" fmla="*/ 401764 h 401764"/>
                    <a:gd name="connsiteX1" fmla="*/ 0 w 401764"/>
                    <a:gd name="connsiteY1" fmla="*/ 200882 h 401764"/>
                    <a:gd name="connsiteX2" fmla="*/ 200882 w 401764"/>
                    <a:gd name="connsiteY2" fmla="*/ 0 h 401764"/>
                    <a:gd name="connsiteX3" fmla="*/ 401764 w 401764"/>
                    <a:gd name="connsiteY3" fmla="*/ 200882 h 401764"/>
                    <a:gd name="connsiteX4" fmla="*/ 200882 w 401764"/>
                    <a:gd name="connsiteY4" fmla="*/ 401764 h 401764"/>
                    <a:gd name="connsiteX5" fmla="*/ 200882 w 401764"/>
                    <a:gd name="connsiteY5" fmla="*/ 142875 h 401764"/>
                    <a:gd name="connsiteX6" fmla="*/ 142875 w 401764"/>
                    <a:gd name="connsiteY6" fmla="*/ 200882 h 401764"/>
                    <a:gd name="connsiteX7" fmla="*/ 200882 w 401764"/>
                    <a:gd name="connsiteY7" fmla="*/ 258889 h 401764"/>
                    <a:gd name="connsiteX8" fmla="*/ 258889 w 401764"/>
                    <a:gd name="connsiteY8" fmla="*/ 200882 h 401764"/>
                    <a:gd name="connsiteX9" fmla="*/ 200882 w 40176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64" h="401764">
                      <a:moveTo>
                        <a:pt x="20088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2" y="0"/>
                      </a:cubicBezTo>
                      <a:cubicBezTo>
                        <a:pt x="311648" y="0"/>
                        <a:pt x="401764" y="90116"/>
                        <a:pt x="401764" y="200882"/>
                      </a:cubicBezTo>
                      <a:cubicBezTo>
                        <a:pt x="401764" y="311648"/>
                        <a:pt x="311648" y="401764"/>
                        <a:pt x="200882" y="401764"/>
                      </a:cubicBezTo>
                      <a:close/>
                      <a:moveTo>
                        <a:pt x="200882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2" y="258889"/>
                      </a:cubicBezTo>
                      <a:cubicBezTo>
                        <a:pt x="232877" y="258889"/>
                        <a:pt x="258889" y="232867"/>
                        <a:pt x="258889" y="200882"/>
                      </a:cubicBezTo>
                      <a:cubicBezTo>
                        <a:pt x="258889" y="168897"/>
                        <a:pt x="232867" y="142875"/>
                        <a:pt x="20088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5" name="Graphic 2">
                <a:extLst>
                  <a:ext uri="{FF2B5EF4-FFF2-40B4-BE49-F238E27FC236}">
                    <a16:creationId xmlns:a16="http://schemas.microsoft.com/office/drawing/2014/main" id="{4660C5CB-5101-491F-AA01-7B3B29FD786A}"/>
                  </a:ext>
                </a:extLst>
              </p:cNvPr>
              <p:cNvGrpSpPr/>
              <p:nvPr/>
            </p:nvGrpSpPr>
            <p:grpSpPr>
              <a:xfrm>
                <a:off x="5012724" y="3773634"/>
                <a:ext cx="477553" cy="477541"/>
                <a:chOff x="5248817" y="3610431"/>
                <a:chExt cx="401774" cy="401764"/>
              </a:xfrm>
              <a:solidFill>
                <a:schemeClr val="accent1"/>
              </a:solidFill>
            </p:grpSpPr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9501D7CF-59D8-400D-88E1-CAB2FF5DAA73}"/>
                    </a:ext>
                  </a:extLst>
                </p:cNvPr>
                <p:cNvSpPr/>
                <p:nvPr/>
              </p:nvSpPr>
              <p:spPr>
                <a:xfrm>
                  <a:off x="5320255" y="3681869"/>
                  <a:ext cx="258889" cy="258889"/>
                </a:xfrm>
                <a:custGeom>
                  <a:avLst/>
                  <a:gdLst>
                    <a:gd name="connsiteX0" fmla="*/ 258890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90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90" y="129445"/>
                      </a:moveTo>
                      <a:cubicBezTo>
                        <a:pt x="258890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4" y="0"/>
                        <a:pt x="129445" y="0"/>
                      </a:cubicBezTo>
                      <a:cubicBezTo>
                        <a:pt x="200935" y="0"/>
                        <a:pt x="258890" y="57954"/>
                        <a:pt x="258890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0D03CB1D-2CBF-4B34-A618-8F92E5FDD9C0}"/>
                    </a:ext>
                  </a:extLst>
                </p:cNvPr>
                <p:cNvSpPr/>
                <p:nvPr/>
              </p:nvSpPr>
              <p:spPr>
                <a:xfrm>
                  <a:off x="5248817" y="3610431"/>
                  <a:ext cx="401774" cy="401764"/>
                </a:xfrm>
                <a:custGeom>
                  <a:avLst/>
                  <a:gdLst>
                    <a:gd name="connsiteX0" fmla="*/ 200892 w 401774"/>
                    <a:gd name="connsiteY0" fmla="*/ 401764 h 401764"/>
                    <a:gd name="connsiteX1" fmla="*/ 0 w 401774"/>
                    <a:gd name="connsiteY1" fmla="*/ 200882 h 401764"/>
                    <a:gd name="connsiteX2" fmla="*/ 200892 w 401774"/>
                    <a:gd name="connsiteY2" fmla="*/ 0 h 401764"/>
                    <a:gd name="connsiteX3" fmla="*/ 401774 w 401774"/>
                    <a:gd name="connsiteY3" fmla="*/ 200882 h 401764"/>
                    <a:gd name="connsiteX4" fmla="*/ 200892 w 401774"/>
                    <a:gd name="connsiteY4" fmla="*/ 401764 h 401764"/>
                    <a:gd name="connsiteX5" fmla="*/ 200892 w 401774"/>
                    <a:gd name="connsiteY5" fmla="*/ 142875 h 401764"/>
                    <a:gd name="connsiteX6" fmla="*/ 142875 w 401774"/>
                    <a:gd name="connsiteY6" fmla="*/ 200882 h 401764"/>
                    <a:gd name="connsiteX7" fmla="*/ 200892 w 401774"/>
                    <a:gd name="connsiteY7" fmla="*/ 258889 h 401764"/>
                    <a:gd name="connsiteX8" fmla="*/ 258899 w 401774"/>
                    <a:gd name="connsiteY8" fmla="*/ 200882 h 401764"/>
                    <a:gd name="connsiteX9" fmla="*/ 200892 w 40177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74" h="401764">
                      <a:moveTo>
                        <a:pt x="20089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92" y="0"/>
                      </a:cubicBezTo>
                      <a:cubicBezTo>
                        <a:pt x="311658" y="0"/>
                        <a:pt x="401774" y="90116"/>
                        <a:pt x="401774" y="200882"/>
                      </a:cubicBezTo>
                      <a:cubicBezTo>
                        <a:pt x="401774" y="311648"/>
                        <a:pt x="311658" y="401764"/>
                        <a:pt x="200892" y="401764"/>
                      </a:cubicBezTo>
                      <a:close/>
                      <a:moveTo>
                        <a:pt x="200892" y="142875"/>
                      </a:moveTo>
                      <a:cubicBezTo>
                        <a:pt x="16890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97" y="258889"/>
                        <a:pt x="200892" y="258889"/>
                      </a:cubicBezTo>
                      <a:cubicBezTo>
                        <a:pt x="232886" y="258889"/>
                        <a:pt x="258899" y="232867"/>
                        <a:pt x="258899" y="200882"/>
                      </a:cubicBezTo>
                      <a:cubicBezTo>
                        <a:pt x="258899" y="168897"/>
                        <a:pt x="232877" y="142875"/>
                        <a:pt x="20089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6" name="Graphic 2">
                <a:extLst>
                  <a:ext uri="{FF2B5EF4-FFF2-40B4-BE49-F238E27FC236}">
                    <a16:creationId xmlns:a16="http://schemas.microsoft.com/office/drawing/2014/main" id="{48F53DE2-714D-4E76-8221-5EAB62256A52}"/>
                  </a:ext>
                </a:extLst>
              </p:cNvPr>
              <p:cNvGrpSpPr/>
              <p:nvPr/>
            </p:nvGrpSpPr>
            <p:grpSpPr>
              <a:xfrm>
                <a:off x="6547865" y="3773634"/>
                <a:ext cx="477553" cy="477541"/>
                <a:chOff x="6540360" y="3610431"/>
                <a:chExt cx="401774" cy="401764"/>
              </a:xfrm>
              <a:solidFill>
                <a:schemeClr val="accent1"/>
              </a:solidFill>
            </p:grpSpPr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D2A609FB-83C2-4896-82E1-5DA4A6E13454}"/>
                    </a:ext>
                  </a:extLst>
                </p:cNvPr>
                <p:cNvSpPr/>
                <p:nvPr/>
              </p:nvSpPr>
              <p:spPr>
                <a:xfrm>
                  <a:off x="6611807" y="3681869"/>
                  <a:ext cx="258889" cy="258889"/>
                </a:xfrm>
                <a:custGeom>
                  <a:avLst/>
                  <a:gdLst>
                    <a:gd name="connsiteX0" fmla="*/ 258890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90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90" y="129445"/>
                      </a:moveTo>
                      <a:cubicBezTo>
                        <a:pt x="258890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4" y="0"/>
                        <a:pt x="129445" y="0"/>
                      </a:cubicBezTo>
                      <a:cubicBezTo>
                        <a:pt x="200935" y="0"/>
                        <a:pt x="258890" y="57954"/>
                        <a:pt x="258890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0D1446F5-FE32-4BCF-8F26-06EC52F6A21F}"/>
                    </a:ext>
                  </a:extLst>
                </p:cNvPr>
                <p:cNvSpPr/>
                <p:nvPr/>
              </p:nvSpPr>
              <p:spPr>
                <a:xfrm>
                  <a:off x="6540360" y="3610431"/>
                  <a:ext cx="401774" cy="401764"/>
                </a:xfrm>
                <a:custGeom>
                  <a:avLst/>
                  <a:gdLst>
                    <a:gd name="connsiteX0" fmla="*/ 200882 w 401774"/>
                    <a:gd name="connsiteY0" fmla="*/ 401764 h 401764"/>
                    <a:gd name="connsiteX1" fmla="*/ 0 w 401774"/>
                    <a:gd name="connsiteY1" fmla="*/ 200882 h 401764"/>
                    <a:gd name="connsiteX2" fmla="*/ 200882 w 401774"/>
                    <a:gd name="connsiteY2" fmla="*/ 0 h 401764"/>
                    <a:gd name="connsiteX3" fmla="*/ 401774 w 401774"/>
                    <a:gd name="connsiteY3" fmla="*/ 200882 h 401764"/>
                    <a:gd name="connsiteX4" fmla="*/ 200882 w 401774"/>
                    <a:gd name="connsiteY4" fmla="*/ 401764 h 401764"/>
                    <a:gd name="connsiteX5" fmla="*/ 200882 w 401774"/>
                    <a:gd name="connsiteY5" fmla="*/ 142875 h 401764"/>
                    <a:gd name="connsiteX6" fmla="*/ 142875 w 401774"/>
                    <a:gd name="connsiteY6" fmla="*/ 200882 h 401764"/>
                    <a:gd name="connsiteX7" fmla="*/ 200882 w 401774"/>
                    <a:gd name="connsiteY7" fmla="*/ 258889 h 401764"/>
                    <a:gd name="connsiteX8" fmla="*/ 258899 w 401774"/>
                    <a:gd name="connsiteY8" fmla="*/ 200882 h 401764"/>
                    <a:gd name="connsiteX9" fmla="*/ 200882 w 40177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74" h="401764">
                      <a:moveTo>
                        <a:pt x="20088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2" y="0"/>
                      </a:cubicBezTo>
                      <a:cubicBezTo>
                        <a:pt x="311658" y="0"/>
                        <a:pt x="401774" y="90116"/>
                        <a:pt x="401774" y="200882"/>
                      </a:cubicBezTo>
                      <a:cubicBezTo>
                        <a:pt x="401774" y="311648"/>
                        <a:pt x="311658" y="401764"/>
                        <a:pt x="200882" y="401764"/>
                      </a:cubicBezTo>
                      <a:close/>
                      <a:moveTo>
                        <a:pt x="200882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2" y="258889"/>
                      </a:cubicBezTo>
                      <a:cubicBezTo>
                        <a:pt x="232877" y="258889"/>
                        <a:pt x="258899" y="232867"/>
                        <a:pt x="258899" y="200882"/>
                      </a:cubicBezTo>
                      <a:cubicBezTo>
                        <a:pt x="258899" y="168897"/>
                        <a:pt x="232877" y="142875"/>
                        <a:pt x="20088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57" name="Graphic 2">
                <a:extLst>
                  <a:ext uri="{FF2B5EF4-FFF2-40B4-BE49-F238E27FC236}">
                    <a16:creationId xmlns:a16="http://schemas.microsoft.com/office/drawing/2014/main" id="{396A8BAA-2C99-4A71-BA18-D977C01105B7}"/>
                  </a:ext>
                </a:extLst>
              </p:cNvPr>
              <p:cNvGrpSpPr/>
              <p:nvPr/>
            </p:nvGrpSpPr>
            <p:grpSpPr>
              <a:xfrm>
                <a:off x="8083016" y="3773634"/>
                <a:ext cx="477541" cy="477541"/>
                <a:chOff x="7831912" y="3610431"/>
                <a:chExt cx="401764" cy="401764"/>
              </a:xfrm>
              <a:solidFill>
                <a:schemeClr val="accent1"/>
              </a:solidFill>
            </p:grpSpPr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6A4040D5-B298-4143-8629-D461049425C9}"/>
                    </a:ext>
                  </a:extLst>
                </p:cNvPr>
                <p:cNvSpPr/>
                <p:nvPr/>
              </p:nvSpPr>
              <p:spPr>
                <a:xfrm>
                  <a:off x="7903349" y="3681869"/>
                  <a:ext cx="258889" cy="258889"/>
                </a:xfrm>
                <a:custGeom>
                  <a:avLst/>
                  <a:gdLst>
                    <a:gd name="connsiteX0" fmla="*/ 258889 w 258889"/>
                    <a:gd name="connsiteY0" fmla="*/ 129445 h 258889"/>
                    <a:gd name="connsiteX1" fmla="*/ 129444 w 258889"/>
                    <a:gd name="connsiteY1" fmla="*/ 258889 h 258889"/>
                    <a:gd name="connsiteX2" fmla="*/ -1 w 258889"/>
                    <a:gd name="connsiteY2" fmla="*/ 129445 h 258889"/>
                    <a:gd name="connsiteX3" fmla="*/ 129444 w 258889"/>
                    <a:gd name="connsiteY3" fmla="*/ 0 h 258889"/>
                    <a:gd name="connsiteX4" fmla="*/ 258889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89" y="129445"/>
                      </a:moveTo>
                      <a:cubicBezTo>
                        <a:pt x="258889" y="200935"/>
                        <a:pt x="200935" y="258889"/>
                        <a:pt x="129444" y="258889"/>
                      </a:cubicBezTo>
                      <a:cubicBezTo>
                        <a:pt x="57954" y="258889"/>
                        <a:pt x="-1" y="200935"/>
                        <a:pt x="-1" y="129445"/>
                      </a:cubicBezTo>
                      <a:cubicBezTo>
                        <a:pt x="-1" y="57954"/>
                        <a:pt x="57954" y="0"/>
                        <a:pt x="129444" y="0"/>
                      </a:cubicBezTo>
                      <a:cubicBezTo>
                        <a:pt x="200935" y="0"/>
                        <a:pt x="258889" y="57954"/>
                        <a:pt x="258889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2B8B1295-5CD6-46C9-A010-B40741383E03}"/>
                    </a:ext>
                  </a:extLst>
                </p:cNvPr>
                <p:cNvSpPr/>
                <p:nvPr/>
              </p:nvSpPr>
              <p:spPr>
                <a:xfrm>
                  <a:off x="7831912" y="3610431"/>
                  <a:ext cx="401764" cy="401764"/>
                </a:xfrm>
                <a:custGeom>
                  <a:avLst/>
                  <a:gdLst>
                    <a:gd name="connsiteX0" fmla="*/ 200883 w 401764"/>
                    <a:gd name="connsiteY0" fmla="*/ 401764 h 401764"/>
                    <a:gd name="connsiteX1" fmla="*/ 0 w 401764"/>
                    <a:gd name="connsiteY1" fmla="*/ 200882 h 401764"/>
                    <a:gd name="connsiteX2" fmla="*/ 200883 w 401764"/>
                    <a:gd name="connsiteY2" fmla="*/ 0 h 401764"/>
                    <a:gd name="connsiteX3" fmla="*/ 401764 w 401764"/>
                    <a:gd name="connsiteY3" fmla="*/ 200882 h 401764"/>
                    <a:gd name="connsiteX4" fmla="*/ 200883 w 401764"/>
                    <a:gd name="connsiteY4" fmla="*/ 401764 h 401764"/>
                    <a:gd name="connsiteX5" fmla="*/ 200883 w 401764"/>
                    <a:gd name="connsiteY5" fmla="*/ 142875 h 401764"/>
                    <a:gd name="connsiteX6" fmla="*/ 142875 w 401764"/>
                    <a:gd name="connsiteY6" fmla="*/ 200882 h 401764"/>
                    <a:gd name="connsiteX7" fmla="*/ 200883 w 401764"/>
                    <a:gd name="connsiteY7" fmla="*/ 258889 h 401764"/>
                    <a:gd name="connsiteX8" fmla="*/ 258889 w 401764"/>
                    <a:gd name="connsiteY8" fmla="*/ 200882 h 401764"/>
                    <a:gd name="connsiteX9" fmla="*/ 200883 w 40176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64" h="401764">
                      <a:moveTo>
                        <a:pt x="200883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3" y="0"/>
                      </a:cubicBezTo>
                      <a:cubicBezTo>
                        <a:pt x="311648" y="0"/>
                        <a:pt x="401764" y="90116"/>
                        <a:pt x="401764" y="200882"/>
                      </a:cubicBezTo>
                      <a:cubicBezTo>
                        <a:pt x="401764" y="311648"/>
                        <a:pt x="311648" y="401764"/>
                        <a:pt x="200883" y="401764"/>
                      </a:cubicBezTo>
                      <a:close/>
                      <a:moveTo>
                        <a:pt x="200883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3" y="258889"/>
                      </a:cubicBezTo>
                      <a:cubicBezTo>
                        <a:pt x="232877" y="258889"/>
                        <a:pt x="258889" y="232867"/>
                        <a:pt x="258889" y="200882"/>
                      </a:cubicBezTo>
                      <a:cubicBezTo>
                        <a:pt x="258889" y="168897"/>
                        <a:pt x="232877" y="142875"/>
                        <a:pt x="200883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75CD992A-A8AA-469E-A179-8229FEC1B9BB}"/>
                  </a:ext>
                </a:extLst>
              </p:cNvPr>
              <p:cNvSpPr/>
              <p:nvPr/>
            </p:nvSpPr>
            <p:spPr>
              <a:xfrm>
                <a:off x="2436414" y="3021410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A7237537-8232-4178-9187-E20B3C6FD806}"/>
                  </a:ext>
                </a:extLst>
              </p:cNvPr>
              <p:cNvSpPr/>
              <p:nvPr/>
            </p:nvSpPr>
            <p:spPr>
              <a:xfrm>
                <a:off x="3985784" y="3978667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C4FBB83-28FB-4A21-A6DF-5863061DBD79}"/>
                  </a:ext>
                </a:extLst>
              </p:cNvPr>
              <p:cNvSpPr/>
              <p:nvPr/>
            </p:nvSpPr>
            <p:spPr>
              <a:xfrm>
                <a:off x="7041845" y="3978667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4 w 862126"/>
                  <a:gd name="connsiteY1" fmla="*/ 862127 h 862126"/>
                  <a:gd name="connsiteX2" fmla="*/ 0 w 862126"/>
                  <a:gd name="connsiteY2" fmla="*/ 431063 h 862126"/>
                  <a:gd name="connsiteX3" fmla="*/ 431064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4" y="862127"/>
                      <a:pt x="431064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4" y="0"/>
                    </a:cubicBezTo>
                    <a:cubicBezTo>
                      <a:pt x="669134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83B41EA-7D80-486E-99F3-5A8382BEA064}"/>
                  </a:ext>
                </a:extLst>
              </p:cNvPr>
              <p:cNvSpPr/>
              <p:nvPr/>
            </p:nvSpPr>
            <p:spPr>
              <a:xfrm>
                <a:off x="5506705" y="3021410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3" y="862127"/>
                      <a:pt x="0" y="669133"/>
                      <a:pt x="0" y="431063"/>
                    </a:cubicBezTo>
                    <a:cubicBezTo>
                      <a:pt x="0" y="192994"/>
                      <a:pt x="192993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Kotak Teks 3">
                <a:extLst>
                  <a:ext uri="{FF2B5EF4-FFF2-40B4-BE49-F238E27FC236}">
                    <a16:creationId xmlns:a16="http://schemas.microsoft.com/office/drawing/2014/main" id="{9E99622A-6BAB-4F0A-BC26-64692E02A73C}"/>
                  </a:ext>
                </a:extLst>
              </p:cNvPr>
              <p:cNvSpPr txBox="1"/>
              <p:nvPr/>
            </p:nvSpPr>
            <p:spPr>
              <a:xfrm>
                <a:off x="2690273" y="3302943"/>
                <a:ext cx="517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01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63" name="Kotak Teks 3">
                <a:extLst>
                  <a:ext uri="{FF2B5EF4-FFF2-40B4-BE49-F238E27FC236}">
                    <a16:creationId xmlns:a16="http://schemas.microsoft.com/office/drawing/2014/main" id="{7653394C-FD83-4721-9E18-944843F44163}"/>
                  </a:ext>
                </a:extLst>
              </p:cNvPr>
              <p:cNvSpPr txBox="1"/>
              <p:nvPr/>
            </p:nvSpPr>
            <p:spPr>
              <a:xfrm>
                <a:off x="4162805" y="4260200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02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64" name="Kotak Teks 3">
                <a:extLst>
                  <a:ext uri="{FF2B5EF4-FFF2-40B4-BE49-F238E27FC236}">
                    <a16:creationId xmlns:a16="http://schemas.microsoft.com/office/drawing/2014/main" id="{C140BDD9-4A5F-4C9B-B340-453FC62D86A3}"/>
                  </a:ext>
                </a:extLst>
              </p:cNvPr>
              <p:cNvSpPr txBox="1"/>
              <p:nvPr/>
            </p:nvSpPr>
            <p:spPr>
              <a:xfrm>
                <a:off x="5695459" y="3302942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03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65" name="Kotak Teks 3">
                <a:extLst>
                  <a:ext uri="{FF2B5EF4-FFF2-40B4-BE49-F238E27FC236}">
                    <a16:creationId xmlns:a16="http://schemas.microsoft.com/office/drawing/2014/main" id="{B480D650-02D8-4165-AF69-745C24D28B12}"/>
                  </a:ext>
                </a:extLst>
              </p:cNvPr>
              <p:cNvSpPr txBox="1"/>
              <p:nvPr/>
            </p:nvSpPr>
            <p:spPr>
              <a:xfrm>
                <a:off x="7218866" y="4260200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04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2BA2026-E136-46F0-80FB-E7DEBE71760A}"/>
                </a:ext>
              </a:extLst>
            </p:cNvPr>
            <p:cNvSpPr txBox="1"/>
            <p:nvPr/>
          </p:nvSpPr>
          <p:spPr>
            <a:xfrm>
              <a:off x="1788957" y="4990802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SYSTEM DIAGRAM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C5EA12-18D8-4475-889E-111F2C5B61D1}"/>
                </a:ext>
              </a:extLst>
            </p:cNvPr>
            <p:cNvSpPr txBox="1"/>
            <p:nvPr/>
          </p:nvSpPr>
          <p:spPr>
            <a:xfrm>
              <a:off x="3732889" y="1562213"/>
              <a:ext cx="24875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TOOLS &amp; TECHNOLOGIES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2EDCAC-402C-4ED7-9C76-29CD1136002D}"/>
                </a:ext>
              </a:extLst>
            </p:cNvPr>
            <p:cNvSpPr txBox="1"/>
            <p:nvPr/>
          </p:nvSpPr>
          <p:spPr>
            <a:xfrm>
              <a:off x="5599363" y="4978630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REQUIRMENTS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FE9592-12BF-4833-8ADC-3F128D43AEE5}"/>
                </a:ext>
              </a:extLst>
            </p:cNvPr>
            <p:cNvSpPr txBox="1"/>
            <p:nvPr/>
          </p:nvSpPr>
          <p:spPr>
            <a:xfrm>
              <a:off x="7546717" y="1907510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 SCHEDULE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6929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398" y="2418538"/>
            <a:ext cx="3892042" cy="1470025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System Diagram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27CD3B-5BC4-4E6C-AE93-44B9FDEC4BCD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DD58FC2-E02F-4127-B8E5-89A1BC9F7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675" y="1081178"/>
            <a:ext cx="6478971" cy="51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0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771525"/>
            <a:ext cx="10363200" cy="1470025"/>
          </a:xfrm>
        </p:spPr>
        <p:txBody>
          <a:bodyPr/>
          <a:lstStyle/>
          <a:p>
            <a:pPr algn="l"/>
            <a:r>
              <a:rPr lang="en-US"/>
              <a:t>Tools and Technologies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DB3109-23CF-4BF5-A5FA-88E394CEEFCB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7170" name="Picture 2" descr="Python logo and symbol, meaning, history, PNG">
            <a:extLst>
              <a:ext uri="{FF2B5EF4-FFF2-40B4-BE49-F238E27FC236}">
                <a16:creationId xmlns:a16="http://schemas.microsoft.com/office/drawing/2014/main" id="{4A417AE6-8D9F-419D-86BF-9B74081FD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46" y="2763219"/>
            <a:ext cx="1755710" cy="109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8BDA4E70-14EF-47D0-BF9B-759B71EA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3828704"/>
            <a:ext cx="671118" cy="67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40D9F107-E0EA-4F1A-9312-575943DF3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992325"/>
              </p:ext>
            </p:extLst>
          </p:nvPr>
        </p:nvGraphicFramePr>
        <p:xfrm>
          <a:off x="1248671" y="2057400"/>
          <a:ext cx="103632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362550933"/>
                    </a:ext>
                  </a:extLst>
                </a:gridCol>
                <a:gridCol w="2866129">
                  <a:extLst>
                    <a:ext uri="{9D8B030D-6E8A-4147-A177-3AD203B41FA5}">
                      <a16:colId xmlns:a16="http://schemas.microsoft.com/office/drawing/2014/main" val="2977629318"/>
                    </a:ext>
                  </a:extLst>
                </a:gridCol>
                <a:gridCol w="2315471">
                  <a:extLst>
                    <a:ext uri="{9D8B030D-6E8A-4147-A177-3AD203B41FA5}">
                      <a16:colId xmlns:a16="http://schemas.microsoft.com/office/drawing/2014/main" val="11989529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230823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Frames and Libraries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Cloud Technologies</a:t>
                      </a:r>
                    </a:p>
                    <a:p>
                      <a:r>
                        <a:rPr lang="en-US"/>
                        <a:t>And Databases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DevOps/Other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928666"/>
                  </a:ext>
                </a:extLst>
              </a:tr>
            </a:tbl>
          </a:graphicData>
        </a:graphic>
      </p:graphicFrame>
      <p:pic>
        <p:nvPicPr>
          <p:cNvPr id="7176" name="Picture 8">
            <a:extLst>
              <a:ext uri="{FF2B5EF4-FFF2-40B4-BE49-F238E27FC236}">
                <a16:creationId xmlns:a16="http://schemas.microsoft.com/office/drawing/2014/main" id="{1FDFE6AD-5DA6-4424-B996-B3D4402B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887515"/>
            <a:ext cx="1452562" cy="44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eanfield Technologies Expands Fiber Footprint into Montreal with  Acquisition of Openface">
            <a:extLst>
              <a:ext uri="{FF2B5EF4-FFF2-40B4-BE49-F238E27FC236}">
                <a16:creationId xmlns:a16="http://schemas.microsoft.com/office/drawing/2014/main" id="{C2707CA4-028B-4C85-8157-ED594547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169" y="3349094"/>
            <a:ext cx="1557511" cy="8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Java Logo PNG Transparent &amp;amp; SVG Vector - Freebie Supply">
            <a:extLst>
              <a:ext uri="{FF2B5EF4-FFF2-40B4-BE49-F238E27FC236}">
                <a16:creationId xmlns:a16="http://schemas.microsoft.com/office/drawing/2014/main" id="{5C46CA15-EF81-4CA0-B9A8-09F201F8B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74" y="4251069"/>
            <a:ext cx="1372619" cy="137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ustomizing the Spring Boot Banner | by Leo Gutiérrez | The Startup | Medium">
            <a:extLst>
              <a:ext uri="{FF2B5EF4-FFF2-40B4-BE49-F238E27FC236}">
                <a16:creationId xmlns:a16="http://schemas.microsoft.com/office/drawing/2014/main" id="{61F42728-E329-4662-80AD-69E549D23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493" y="4134416"/>
            <a:ext cx="2054425" cy="88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>
            <a:extLst>
              <a:ext uri="{FF2B5EF4-FFF2-40B4-BE49-F238E27FC236}">
                <a16:creationId xmlns:a16="http://schemas.microsoft.com/office/drawing/2014/main" id="{80044890-6893-44C0-997A-890145BA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352" y="4916400"/>
            <a:ext cx="624596" cy="7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Download Amazon Web Services (AWS) Logo in SVG Vector or PNG File Format -  Logo.wine">
            <a:extLst>
              <a:ext uri="{FF2B5EF4-FFF2-40B4-BE49-F238E27FC236}">
                <a16:creationId xmlns:a16="http://schemas.microsoft.com/office/drawing/2014/main" id="{22280C0D-CC5C-45FD-A839-08FF26A66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419" y="3050581"/>
            <a:ext cx="1819961" cy="1213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Docker Logo, history, meaning, symbol, PNG">
            <a:extLst>
              <a:ext uri="{FF2B5EF4-FFF2-40B4-BE49-F238E27FC236}">
                <a16:creationId xmlns:a16="http://schemas.microsoft.com/office/drawing/2014/main" id="{1B7D2941-1C9C-48B8-9A7A-BF2A59705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197" y="2872332"/>
            <a:ext cx="1523799" cy="8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30" descr="Sonarqube Vector Logo - Download Free SVG Icon | Worldvectorlogo">
            <a:extLst>
              <a:ext uri="{FF2B5EF4-FFF2-40B4-BE49-F238E27FC236}">
                <a16:creationId xmlns:a16="http://schemas.microsoft.com/office/drawing/2014/main" id="{9A53CC2E-295E-4421-9E1B-EC2FB12C92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204" name="Picture 36">
            <a:extLst>
              <a:ext uri="{FF2B5EF4-FFF2-40B4-BE49-F238E27FC236}">
                <a16:creationId xmlns:a16="http://schemas.microsoft.com/office/drawing/2014/main" id="{FB02B41C-8979-45C2-8AC3-328A684CE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460" y="3904669"/>
            <a:ext cx="1723086" cy="6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6" name="Picture 38">
            <a:extLst>
              <a:ext uri="{FF2B5EF4-FFF2-40B4-BE49-F238E27FC236}">
                <a16:creationId xmlns:a16="http://schemas.microsoft.com/office/drawing/2014/main" id="{7E9CFCEF-9128-4D34-9F0D-116463B09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151" y="4721565"/>
            <a:ext cx="839611" cy="1159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con React Js Logo, HD Png Download , Transparent Png Image - PNGitem">
            <a:extLst>
              <a:ext uri="{FF2B5EF4-FFF2-40B4-BE49-F238E27FC236}">
                <a16:creationId xmlns:a16="http://schemas.microsoft.com/office/drawing/2014/main" id="{A87EDC42-A37A-40DB-9368-F7764C63B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903" y="4916400"/>
            <a:ext cx="1343953" cy="127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pache Cassandra - Wikipedia">
            <a:extLst>
              <a:ext uri="{FF2B5EF4-FFF2-40B4-BE49-F238E27FC236}">
                <a16:creationId xmlns:a16="http://schemas.microsoft.com/office/drawing/2014/main" id="{2EAF8B9E-B038-4C60-80D1-0CDEE6E0B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21" y="4342043"/>
            <a:ext cx="1148585" cy="7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566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506359"/>
            <a:ext cx="10363200" cy="1470025"/>
          </a:xfrm>
        </p:spPr>
        <p:txBody>
          <a:bodyPr/>
          <a:lstStyle/>
          <a:p>
            <a:pPr algn="l"/>
            <a:r>
              <a:rPr lang="en-US"/>
              <a:t>Requirements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052A36-E0E1-4E14-A003-30A92005AEB7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71D2C7F-B82F-4A31-AE0A-FB4944EF9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563961"/>
              </p:ext>
            </p:extLst>
          </p:nvPr>
        </p:nvGraphicFramePr>
        <p:xfrm>
          <a:off x="1225752" y="1860205"/>
          <a:ext cx="10363200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745">
                  <a:extLst>
                    <a:ext uri="{9D8B030D-6E8A-4147-A177-3AD203B41FA5}">
                      <a16:colId xmlns:a16="http://schemas.microsoft.com/office/drawing/2014/main" val="4249516541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3565964257"/>
                    </a:ext>
                  </a:extLst>
                </a:gridCol>
                <a:gridCol w="2720255">
                  <a:extLst>
                    <a:ext uri="{9D8B030D-6E8A-4147-A177-3AD203B41FA5}">
                      <a16:colId xmlns:a16="http://schemas.microsoft.com/office/drawing/2014/main" val="3711253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User Requirements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/>
                        <a:t>System Requirements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06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Functional</a:t>
                      </a:r>
                      <a:r>
                        <a:rPr lang="en-US"/>
                        <a:t> </a:t>
                      </a:r>
                      <a:r>
                        <a:rPr lang="en-US" b="1"/>
                        <a:t>Requirements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Non-Functional Requirements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6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Identify the learning strategy of the student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Scalability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5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Identify the pattern of engagement of the student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6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Generate report of overall student engagement in a class/batch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68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Re-evaluate/ re-asses identified learning strategy upon identification of low engagement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 privacy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61445"/>
                  </a:ext>
                </a:extLst>
              </a:tr>
            </a:tbl>
          </a:graphicData>
        </a:graphic>
      </p:graphicFrame>
      <p:sp>
        <p:nvSpPr>
          <p:cNvPr id="6" name="Flowchart: Card 5">
            <a:extLst>
              <a:ext uri="{FF2B5EF4-FFF2-40B4-BE49-F238E27FC236}">
                <a16:creationId xmlns:a16="http://schemas.microsoft.com/office/drawing/2014/main" id="{96CD252B-E684-4090-9556-8848CC299A1D}"/>
              </a:ext>
            </a:extLst>
          </p:cNvPr>
          <p:cNvSpPr/>
          <p:nvPr/>
        </p:nvSpPr>
        <p:spPr>
          <a:xfrm>
            <a:off x="1425678" y="2366981"/>
            <a:ext cx="1258528" cy="1418438"/>
          </a:xfrm>
          <a:prstGeom prst="flowChartPunchedCar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 a student, I want to access my course content so that I can learn something new</a:t>
            </a:r>
          </a:p>
        </p:txBody>
      </p:sp>
      <p:sp>
        <p:nvSpPr>
          <p:cNvPr id="7" name="Flowchart: Card 6">
            <a:extLst>
              <a:ext uri="{FF2B5EF4-FFF2-40B4-BE49-F238E27FC236}">
                <a16:creationId xmlns:a16="http://schemas.microsoft.com/office/drawing/2014/main" id="{D11648BC-66B8-49A6-8C6E-84C4D7801FF3}"/>
              </a:ext>
            </a:extLst>
          </p:cNvPr>
          <p:cNvSpPr/>
          <p:nvPr/>
        </p:nvSpPr>
        <p:spPr>
          <a:xfrm>
            <a:off x="2927403" y="2366981"/>
            <a:ext cx="1379126" cy="2060117"/>
          </a:xfrm>
          <a:prstGeom prst="flowChartPunchedCar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 a Tutor, I want to know whether my students are engaging in course content so that I can assure productive delivery of content </a:t>
            </a:r>
          </a:p>
        </p:txBody>
      </p:sp>
      <p:sp>
        <p:nvSpPr>
          <p:cNvPr id="8" name="Flowchart: Card 7">
            <a:extLst>
              <a:ext uri="{FF2B5EF4-FFF2-40B4-BE49-F238E27FC236}">
                <a16:creationId xmlns:a16="http://schemas.microsoft.com/office/drawing/2014/main" id="{C8921D02-4208-431B-8356-BF0ADE8BCFA8}"/>
              </a:ext>
            </a:extLst>
          </p:cNvPr>
          <p:cNvSpPr/>
          <p:nvPr/>
        </p:nvSpPr>
        <p:spPr>
          <a:xfrm>
            <a:off x="1365379" y="4024815"/>
            <a:ext cx="1379126" cy="2060117"/>
          </a:xfrm>
          <a:prstGeom prst="flowChartPunchedCar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 a student/tutor, I want to access the application via Web from anywhere so that I won't find it difficult to access </a:t>
            </a:r>
          </a:p>
        </p:txBody>
      </p:sp>
      <p:sp>
        <p:nvSpPr>
          <p:cNvPr id="9" name="Flowchart: Card 8">
            <a:extLst>
              <a:ext uri="{FF2B5EF4-FFF2-40B4-BE49-F238E27FC236}">
                <a16:creationId xmlns:a16="http://schemas.microsoft.com/office/drawing/2014/main" id="{C080FD27-D998-4EF5-B9B8-1CE0DD490691}"/>
              </a:ext>
            </a:extLst>
          </p:cNvPr>
          <p:cNvSpPr/>
          <p:nvPr/>
        </p:nvSpPr>
        <p:spPr>
          <a:xfrm>
            <a:off x="2927403" y="4612195"/>
            <a:ext cx="1379126" cy="1552628"/>
          </a:xfrm>
          <a:prstGeom prst="flowChartPunchedCar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 a student I want a personalized learning profile so that I can track my learnings </a:t>
            </a:r>
          </a:p>
        </p:txBody>
      </p:sp>
    </p:spTree>
    <p:extLst>
      <p:ext uri="{BB962C8B-B14F-4D97-AF65-F5344CB8AC3E}">
        <p14:creationId xmlns:p14="http://schemas.microsoft.com/office/powerpoint/2010/main" val="1700687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70ACC-A9CD-48F6-B127-358DD19D1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600" y="346165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Work Breakdown Structure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B476BD0-E1AD-4F0B-B43A-72770F291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0D59D4D-727D-4326-9513-89CE7F535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92" y="1494461"/>
            <a:ext cx="8997816" cy="46305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7325EBD-355E-4E87-86A6-3E4BA1FC1377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950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501B3-086C-4DAC-B84B-655738B364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761999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E31BEE-589A-4D0E-9E9E-EA483782C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7325" y="2339262"/>
            <a:ext cx="8534400" cy="1752600"/>
          </a:xfrm>
        </p:spPr>
        <p:txBody>
          <a:bodyPr/>
          <a:lstStyle/>
          <a:p>
            <a:pPr algn="l"/>
            <a:r>
              <a:rPr lang="en-US">
                <a:latin typeface="Abadi" panose="020B0604020104020204" pitchFamily="34" charset="0"/>
                <a:cs typeface="Aharoni" panose="020B0604020202020204" pitchFamily="2" charset="-79"/>
              </a:rPr>
              <a:t>What is E-Learning?</a:t>
            </a:r>
          </a:p>
          <a:p>
            <a:pPr algn="l"/>
            <a:r>
              <a:rPr lang="en-US">
                <a:latin typeface="Abadi" panose="020B0604020104020204" pitchFamily="34" charset="0"/>
                <a:cs typeface="Aharoni" panose="020B0604020202020204" pitchFamily="2" charset="-79"/>
              </a:rPr>
              <a:t>Why have we moved to E-Learning</a:t>
            </a:r>
            <a:r>
              <a:rPr lang="en-US"/>
              <a:t>?</a:t>
            </a:r>
          </a:p>
          <a:p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2266743-6303-4904-8B7E-BD7647EDB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7E2AA7-DF9E-4E19-A47D-CC25495AD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88" y="3713675"/>
            <a:ext cx="6571612" cy="27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218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321" y="585020"/>
            <a:ext cx="10363200" cy="1470025"/>
          </a:xfrm>
        </p:spPr>
        <p:txBody>
          <a:bodyPr/>
          <a:lstStyle/>
          <a:p>
            <a:pPr algn="l"/>
            <a:r>
              <a:rPr lang="en-US"/>
              <a:t>Work Schedule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B78E37-D1D6-4102-9DB0-133C8B10712A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A28E89-AF7E-480A-8639-98BC84DB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834" y="1710813"/>
            <a:ext cx="9460331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16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321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References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2E1E22-79F9-46FB-B374-280BBC7CFF56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5EFA2-8940-4B14-B6CB-04988981B186}"/>
              </a:ext>
            </a:extLst>
          </p:cNvPr>
          <p:cNvSpPr txBox="1"/>
          <p:nvPr/>
        </p:nvSpPr>
        <p:spPr>
          <a:xfrm>
            <a:off x="1099321" y="2026845"/>
            <a:ext cx="965716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effectLst/>
              </a:rPr>
              <a:t>[1] “Research,” </a:t>
            </a:r>
            <a:r>
              <a:rPr lang="en-US" i="1">
                <a:effectLst/>
              </a:rPr>
              <a:t>Udemy Research</a:t>
            </a:r>
            <a:r>
              <a:rPr lang="en-US">
                <a:effectLst/>
              </a:rPr>
              <a:t>, 16-Oct-2017. [Online]. Available: https://research.udemy.com/research-reports/. [Accessed: 01-Feb-2022].</a:t>
            </a:r>
          </a:p>
          <a:p>
            <a:endParaRPr lang="en-US"/>
          </a:p>
          <a:p>
            <a:r>
              <a:rPr lang="en-US">
                <a:effectLst/>
              </a:rPr>
              <a:t>[2] Coursera, “Coursera's mission, vision, and commitment to our community,” </a:t>
            </a:r>
            <a:r>
              <a:rPr lang="en-US" i="1">
                <a:effectLst/>
              </a:rPr>
              <a:t>Coursera</a:t>
            </a:r>
            <a:r>
              <a:rPr lang="en-US">
                <a:effectLst/>
              </a:rPr>
              <a:t>. [Online]. Available: https://about.coursera.org/. [Accessed: 01-Feb-2022]. </a:t>
            </a:r>
          </a:p>
          <a:p>
            <a:endParaRPr lang="en-US"/>
          </a:p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[3] P. D. Barua, X. Zhou, R.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Gururajan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K. C. Chan, “Determination of Factors Influencing Student Engagement Using a Learning Management System in a Tertiary Setting,” in 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 IEEE/WIC/ACM International Conference on Web Intelligence (WI)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Dec. 2018, pp. 604–609.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10.1109/WI.2018.00-30.</a:t>
            </a:r>
          </a:p>
          <a:p>
            <a:endParaRPr lang="en-US">
              <a:latin typeface="Times New Roman" panose="02020603050405020304" pitchFamily="18" charset="0"/>
            </a:endParaRPr>
          </a:p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[4] A. Dwivedi, P. Dwivedi, S.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Bobek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and S.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Sternad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Zabukovšek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“Factors affecting students’ engagement with online content in blended learning,” </a:t>
            </a:r>
            <a:r>
              <a:rPr lang="en-US" sz="1800" i="1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Kybernetes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vol. 48, no. 7, pp. 1500–1515, Jan. 2019,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10.1108/K-10-2018-0559.</a:t>
            </a:r>
            <a:endParaRPr lang="en-US">
              <a:effectLst/>
            </a:endParaRPr>
          </a:p>
          <a:p>
            <a:r>
              <a:rPr lang="en-US"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889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7B0D-6001-4940-886B-2C8AC534E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990" y="3857625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IT19120362 | THAMMITA D.H.M.M.P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6BF3F-9056-40E1-B998-44F153C81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1465" y="4870450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Specialization: Software Engineering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768DB2D-1842-43CF-A78D-38C9F8DAC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49E790-5DA9-4F7F-BDE5-08AA8B5A5662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Thammita</a:t>
            </a:r>
            <a:r>
              <a:rPr lang="en-US" sz="1800">
                <a:solidFill>
                  <a:schemeClr val="tx1"/>
                </a:solidFill>
              </a:rPr>
              <a:t>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60136F6-7588-49FA-B844-FDA34BE15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071966"/>
            <a:ext cx="2019300" cy="2693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7218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7220-1799-492D-89A5-3DC458032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070ED-5F03-4EEA-881E-A40358655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750" y="2232024"/>
            <a:ext cx="8534400" cy="17526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Background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Research gap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Identified research problem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20AD754-1B3C-4F76-9938-5BBAEAA53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08848E8-E1F9-4773-BC12-D361A5E9A6F2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Thammita</a:t>
            </a:r>
            <a:r>
              <a:rPr lang="en-US" sz="1800">
                <a:solidFill>
                  <a:schemeClr val="tx1"/>
                </a:solidFill>
              </a:rPr>
              <a:t>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6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AD080FB-37B3-494C-84D1-F436F5E5F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091226"/>
              </p:ext>
            </p:extLst>
          </p:nvPr>
        </p:nvGraphicFramePr>
        <p:xfrm>
          <a:off x="6617109" y="1604139"/>
          <a:ext cx="5014425" cy="4560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0A102D2-216E-4580-96CE-7FDAB86FD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526026"/>
            <a:ext cx="10363200" cy="1156772"/>
          </a:xfrm>
        </p:spPr>
        <p:txBody>
          <a:bodyPr/>
          <a:lstStyle/>
          <a:p>
            <a:pPr algn="l"/>
            <a:r>
              <a:rPr lang="en-US"/>
              <a:t>Background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DC51B70-23E4-4B05-9174-59D73B8446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D0B1F5-5F83-4046-AE4A-473638B13979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Thammita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10" name="Picture 4" descr="Forms response chart. Question title: Do you believe, the learning materials you are getting from the lecturers are sufficient for studying the respective discipline?. Number of responses: 49 responses.">
            <a:extLst>
              <a:ext uri="{FF2B5EF4-FFF2-40B4-BE49-F238E27FC236}">
                <a16:creationId xmlns:a16="http://schemas.microsoft.com/office/drawing/2014/main" id="{1314EF3F-DE92-4254-8642-B14765D6B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4" y="1538717"/>
            <a:ext cx="5102915" cy="23142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Forms response chart. Question title: Do you believe that the learning materials you referred, affect the results you are getting in the exams?. Number of responses: 49 responses.">
            <a:extLst>
              <a:ext uri="{FF2B5EF4-FFF2-40B4-BE49-F238E27FC236}">
                <a16:creationId xmlns:a16="http://schemas.microsoft.com/office/drawing/2014/main" id="{B07EAE2E-9668-46D2-A50E-E81D2EF08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584" y="3943858"/>
            <a:ext cx="5102916" cy="23142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802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964012"/>
            <a:ext cx="10363200" cy="786129"/>
          </a:xfrm>
        </p:spPr>
        <p:txBody>
          <a:bodyPr/>
          <a:lstStyle/>
          <a:p>
            <a:pPr algn="l"/>
            <a:r>
              <a:rPr lang="en-US"/>
              <a:t>Research gap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644E537-C5ED-414E-8C6B-BF09CDB291A3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Thammita</a:t>
            </a:r>
            <a:r>
              <a:rPr lang="en-US" sz="1800">
                <a:solidFill>
                  <a:schemeClr val="tx1"/>
                </a:solidFill>
              </a:rPr>
              <a:t>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08D41015-0A3F-419B-8D66-B795E5B8C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05146"/>
              </p:ext>
            </p:extLst>
          </p:nvPr>
        </p:nvGraphicFramePr>
        <p:xfrm>
          <a:off x="1189703" y="1750141"/>
          <a:ext cx="10338161" cy="3927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5856">
                  <a:extLst>
                    <a:ext uri="{9D8B030D-6E8A-4147-A177-3AD203B41FA5}">
                      <a16:colId xmlns:a16="http://schemas.microsoft.com/office/drawing/2014/main" val="2367285808"/>
                    </a:ext>
                  </a:extLst>
                </a:gridCol>
                <a:gridCol w="1173319">
                  <a:extLst>
                    <a:ext uri="{9D8B030D-6E8A-4147-A177-3AD203B41FA5}">
                      <a16:colId xmlns:a16="http://schemas.microsoft.com/office/drawing/2014/main" val="1530799756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1084825759"/>
                    </a:ext>
                  </a:extLst>
                </a:gridCol>
                <a:gridCol w="1209368">
                  <a:extLst>
                    <a:ext uri="{9D8B030D-6E8A-4147-A177-3AD203B41FA5}">
                      <a16:colId xmlns:a16="http://schemas.microsoft.com/office/drawing/2014/main" val="2864912825"/>
                    </a:ext>
                  </a:extLst>
                </a:gridCol>
                <a:gridCol w="1267017">
                  <a:extLst>
                    <a:ext uri="{9D8B030D-6E8A-4147-A177-3AD203B41FA5}">
                      <a16:colId xmlns:a16="http://schemas.microsoft.com/office/drawing/2014/main" val="2052660729"/>
                    </a:ext>
                  </a:extLst>
                </a:gridCol>
                <a:gridCol w="1267018">
                  <a:extLst>
                    <a:ext uri="{9D8B030D-6E8A-4147-A177-3AD203B41FA5}">
                      <a16:colId xmlns:a16="http://schemas.microsoft.com/office/drawing/2014/main" val="3121897773"/>
                    </a:ext>
                  </a:extLst>
                </a:gridCol>
                <a:gridCol w="1428638">
                  <a:extLst>
                    <a:ext uri="{9D8B030D-6E8A-4147-A177-3AD203B41FA5}">
                      <a16:colId xmlns:a16="http://schemas.microsoft.com/office/drawing/2014/main" val="3506382615"/>
                    </a:ext>
                  </a:extLst>
                </a:gridCol>
                <a:gridCol w="1105397">
                  <a:extLst>
                    <a:ext uri="{9D8B030D-6E8A-4147-A177-3AD203B41FA5}">
                      <a16:colId xmlns:a16="http://schemas.microsoft.com/office/drawing/2014/main" val="2430169433"/>
                    </a:ext>
                  </a:extLst>
                </a:gridCol>
              </a:tblGrid>
              <a:tr h="377720">
                <a:tc>
                  <a:txBody>
                    <a:bodyPr/>
                    <a:lstStyle/>
                    <a:p>
                      <a:r>
                        <a:rPr lang="en-US"/>
                        <a:t>Platform </a:t>
                      </a: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/>
                      <a:r>
                        <a:rPr lang="en-US"/>
                        <a:t>Facts to consider in material recommendation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67256"/>
                  </a:ext>
                </a:extLst>
              </a:tr>
              <a:tr h="3777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Explicit Attributes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/>
                        <a:t>Implicit Attributes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453895"/>
                  </a:ext>
                </a:extLst>
              </a:tr>
              <a:tr h="3777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Materials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Learner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Materials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Learner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748935"/>
                  </a:ext>
                </a:extLst>
              </a:tr>
              <a:tr h="93136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Behavior(Access pattern)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Problem Based Learning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Knowledge Gaps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Learning Strategy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536276"/>
                  </a:ext>
                </a:extLst>
              </a:tr>
              <a:tr h="465681">
                <a:tc>
                  <a:txBody>
                    <a:bodyPr/>
                    <a:lstStyle/>
                    <a:p>
                      <a:r>
                        <a:rPr lang="en-US"/>
                        <a:t>TjLRSE[4]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sym typeface="Wingdings" panose="05000000000000000000" pitchFamily="2" charset="2"/>
                        </a:rPr>
                        <a:t></a:t>
                      </a:r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</a:t>
                      </a:r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</a:t>
                      </a:r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953550"/>
                  </a:ext>
                </a:extLst>
              </a:tr>
              <a:tr h="465681">
                <a:tc>
                  <a:txBody>
                    <a:bodyPr/>
                    <a:lstStyle/>
                    <a:p>
                      <a:r>
                        <a:rPr lang="en-US" sz="1800"/>
                        <a:t>Research 2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</a:t>
                      </a:r>
                      <a:endParaRPr lang="en-US" sz="24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</a:t>
                      </a:r>
                      <a:endParaRPr lang="en-US" sz="24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</a:t>
                      </a:r>
                      <a:endParaRPr lang="en-US" sz="240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133"/>
                  </a:ext>
                </a:extLst>
              </a:tr>
              <a:tr h="465681">
                <a:tc>
                  <a:txBody>
                    <a:bodyPr/>
                    <a:lstStyle/>
                    <a:p>
                      <a:r>
                        <a:rPr lang="en-US" sz="1800"/>
                        <a:t>Research 3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</a:t>
                      </a:r>
                      <a:endParaRPr lang="en-US" sz="24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</a:t>
                      </a:r>
                      <a:endParaRPr lang="en-US" sz="24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</a:t>
                      </a:r>
                      <a:endParaRPr lang="en-US" sz="240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319350"/>
                  </a:ext>
                </a:extLst>
              </a:tr>
              <a:tr h="465681">
                <a:tc>
                  <a:txBody>
                    <a:bodyPr/>
                    <a:lstStyle/>
                    <a:p>
                      <a:r>
                        <a:rPr lang="en-US" err="1"/>
                        <a:t>AITor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sym typeface="Wingdings" panose="05000000000000000000" pitchFamily="2" charset="2"/>
                        </a:rPr>
                        <a:t></a:t>
                      </a:r>
                      <a:endParaRPr lang="en-US" sz="240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545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967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271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Identified research problem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5D96DC-EF47-4274-B75A-8A6839A28CB1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Thammita</a:t>
            </a:r>
            <a:r>
              <a:rPr lang="en-US" sz="1800">
                <a:solidFill>
                  <a:schemeClr val="tx1"/>
                </a:solidFill>
              </a:rPr>
              <a:t>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B719C-22BB-46A9-AA5B-DED9308CA7FB}"/>
              </a:ext>
            </a:extLst>
          </p:cNvPr>
          <p:cNvSpPr txBox="1"/>
          <p:nvPr/>
        </p:nvSpPr>
        <p:spPr>
          <a:xfrm>
            <a:off x="5754902" y="2551202"/>
            <a:ext cx="478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to personalize learning material recommendations based on personal learning patterns and strategies?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108EF4-1426-457E-A97F-7B856AC1E092}"/>
              </a:ext>
            </a:extLst>
          </p:cNvPr>
          <p:cNvSpPr txBox="1"/>
          <p:nvPr/>
        </p:nvSpPr>
        <p:spPr>
          <a:xfrm>
            <a:off x="2342351" y="4818020"/>
            <a:ext cx="4785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to improve the productivity of the learning process by identifying knowledge gaps of learners?</a:t>
            </a:r>
          </a:p>
        </p:txBody>
      </p:sp>
      <p:pic>
        <p:nvPicPr>
          <p:cNvPr id="8" name="Picture 7" descr="A picture containing square&#10;&#10;Description automatically generated">
            <a:extLst>
              <a:ext uri="{FF2B5EF4-FFF2-40B4-BE49-F238E27FC236}">
                <a16:creationId xmlns:a16="http://schemas.microsoft.com/office/drawing/2014/main" id="{BCE74648-60C0-4225-91B6-A64D663AE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743" y="2060966"/>
            <a:ext cx="3373196" cy="2700761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33F34E-0584-40D8-A895-095C85344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9" y="3836645"/>
            <a:ext cx="2666998" cy="2375022"/>
          </a:xfrm>
          <a:prstGeom prst="rect">
            <a:avLst/>
          </a:prstGeom>
        </p:spPr>
      </p:pic>
      <p:pic>
        <p:nvPicPr>
          <p:cNvPr id="11" name="Picture 10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C4F4D137-CD96-4500-941A-C5B8767EB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48529" y="2004673"/>
            <a:ext cx="2367204" cy="966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89C43B-3481-470E-84C4-AE6EAF871F86}"/>
              </a:ext>
            </a:extLst>
          </p:cNvPr>
          <p:cNvSpPr txBox="1"/>
          <p:nvPr/>
        </p:nvSpPr>
        <p:spPr>
          <a:xfrm>
            <a:off x="1029469" y="2175932"/>
            <a:ext cx="1747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I can’t understand?</a:t>
            </a:r>
          </a:p>
        </p:txBody>
      </p:sp>
      <p:pic>
        <p:nvPicPr>
          <p:cNvPr id="14" name="Picture 13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79AE8FF8-80CD-4721-A260-6CC2A9570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9503217" y="3124200"/>
            <a:ext cx="2358582" cy="13392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C91910-CFB9-41EE-9877-A8AFCBED9F21}"/>
              </a:ext>
            </a:extLst>
          </p:cNvPr>
          <p:cNvSpPr txBox="1"/>
          <p:nvPr/>
        </p:nvSpPr>
        <p:spPr>
          <a:xfrm>
            <a:off x="9872133" y="3352797"/>
            <a:ext cx="1718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Why have I failed?</a:t>
            </a:r>
          </a:p>
          <a:p>
            <a:pPr algn="ctr"/>
            <a:r>
              <a:rPr lang="en-US" sz="1200">
                <a:latin typeface="Cascadia Mono SemiBold" panose="020B0609020000020004" pitchFamily="49" charset="0"/>
                <a:ea typeface="Cascadia Mono SemiBold" panose="020B0609020000020004" pitchFamily="49" charset="0"/>
                <a:cs typeface="Cascadia Mono SemiBold" panose="020B0609020000020004" pitchFamily="49" charset="0"/>
              </a:rPr>
              <a:t>What have I missed?</a:t>
            </a:r>
          </a:p>
        </p:txBody>
      </p:sp>
    </p:spTree>
    <p:extLst>
      <p:ext uri="{BB962C8B-B14F-4D97-AF65-F5344CB8AC3E}">
        <p14:creationId xmlns:p14="http://schemas.microsoft.com/office/powerpoint/2010/main" val="730236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EB86-92EE-4FFC-88E5-45973503F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325" y="761999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STEPS WE ARE FOLLOWING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BBD2DF-2B01-4695-8C38-B4BACE5FE424}"/>
              </a:ext>
            </a:extLst>
          </p:cNvPr>
          <p:cNvSpPr/>
          <p:nvPr/>
        </p:nvSpPr>
        <p:spPr>
          <a:xfrm>
            <a:off x="3546835" y="6477000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Thammita</a:t>
            </a:r>
            <a:r>
              <a:rPr lang="en-US" sz="1800">
                <a:solidFill>
                  <a:schemeClr val="tx1"/>
                </a:solidFill>
              </a:rPr>
              <a:t>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BA9DC34-EDCA-4BB3-B04F-418F2C79F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4940B63-E135-41E2-AFD2-A8CE412248E7}"/>
              </a:ext>
            </a:extLst>
          </p:cNvPr>
          <p:cNvGrpSpPr/>
          <p:nvPr/>
        </p:nvGrpSpPr>
        <p:grpSpPr>
          <a:xfrm>
            <a:off x="2135811" y="2118324"/>
            <a:ext cx="7743397" cy="3566745"/>
            <a:chOff x="1788957" y="1562213"/>
            <a:chExt cx="8245282" cy="37979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202CB79-8778-47BF-95CC-F77826A7362C}"/>
                </a:ext>
              </a:extLst>
            </p:cNvPr>
            <p:cNvGrpSpPr/>
            <p:nvPr/>
          </p:nvGrpSpPr>
          <p:grpSpPr>
            <a:xfrm>
              <a:off x="1995808" y="1949378"/>
              <a:ext cx="8022527" cy="3303980"/>
              <a:chOff x="2096293" y="2681289"/>
              <a:chExt cx="6464264" cy="266223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9027AA5-16F8-4C1B-9402-304E26726EDC}"/>
                  </a:ext>
                </a:extLst>
              </p:cNvPr>
              <p:cNvGrpSpPr/>
              <p:nvPr/>
            </p:nvGrpSpPr>
            <p:grpSpPr>
              <a:xfrm>
                <a:off x="2931798" y="2992631"/>
                <a:ext cx="4639396" cy="2039547"/>
                <a:chOff x="2931798" y="2992631"/>
                <a:chExt cx="4639396" cy="2039547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97727A08-54A2-4E5E-A322-4B049ACFD524}"/>
                    </a:ext>
                  </a:extLst>
                </p:cNvPr>
                <p:cNvSpPr/>
                <p:nvPr/>
              </p:nvSpPr>
              <p:spPr>
                <a:xfrm>
                  <a:off x="2931798" y="3533777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  <a:highlight>
                      <a:srgbClr val="008080"/>
                    </a:highlight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231A18FD-2E78-4285-8669-D81B5914EBD7}"/>
                    </a:ext>
                  </a:extLst>
                </p:cNvPr>
                <p:cNvSpPr/>
                <p:nvPr/>
              </p:nvSpPr>
              <p:spPr>
                <a:xfrm>
                  <a:off x="4481168" y="2992631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0C981E3-E810-42F9-A33E-FE55CB32FC17}"/>
                    </a:ext>
                  </a:extLst>
                </p:cNvPr>
                <p:cNvSpPr/>
                <p:nvPr/>
              </p:nvSpPr>
              <p:spPr>
                <a:xfrm>
                  <a:off x="7537229" y="2992631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7FC01CCB-EC50-4A79-B824-0E9C4F52E81E}"/>
                    </a:ext>
                  </a:extLst>
                </p:cNvPr>
                <p:cNvSpPr/>
                <p:nvPr/>
              </p:nvSpPr>
              <p:spPr>
                <a:xfrm>
                  <a:off x="6002089" y="3533777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9FBBED2-87B3-4A16-82B0-558BE2770E66}"/>
                  </a:ext>
                </a:extLst>
              </p:cNvPr>
              <p:cNvSpPr/>
              <p:nvPr/>
            </p:nvSpPr>
            <p:spPr>
              <a:xfrm>
                <a:off x="6701724" y="4012404"/>
                <a:ext cx="1704973" cy="1331115"/>
              </a:xfrm>
              <a:custGeom>
                <a:avLst/>
                <a:gdLst>
                  <a:gd name="connsiteX0" fmla="*/ 717213 w 1434426"/>
                  <a:gd name="connsiteY0" fmla="*/ 1119892 h 1119892"/>
                  <a:gd name="connsiteX1" fmla="*/ 0 w 1434426"/>
                  <a:gd name="connsiteY1" fmla="*/ 402679 h 1119892"/>
                  <a:gd name="connsiteX2" fmla="*/ 0 w 1434426"/>
                  <a:gd name="connsiteY2" fmla="*/ 0 h 1119892"/>
                  <a:gd name="connsiteX3" fmla="*/ 142875 w 1434426"/>
                  <a:gd name="connsiteY3" fmla="*/ 0 h 1119892"/>
                  <a:gd name="connsiteX4" fmla="*/ 142875 w 1434426"/>
                  <a:gd name="connsiteY4" fmla="*/ 402679 h 1119892"/>
                  <a:gd name="connsiteX5" fmla="*/ 717213 w 1434426"/>
                  <a:gd name="connsiteY5" fmla="*/ 977017 h 1119892"/>
                  <a:gd name="connsiteX6" fmla="*/ 1291552 w 1434426"/>
                  <a:gd name="connsiteY6" fmla="*/ 402679 h 1119892"/>
                  <a:gd name="connsiteX7" fmla="*/ 1291552 w 1434426"/>
                  <a:gd name="connsiteY7" fmla="*/ 0 h 1119892"/>
                  <a:gd name="connsiteX8" fmla="*/ 1434427 w 1434426"/>
                  <a:gd name="connsiteY8" fmla="*/ 0 h 1119892"/>
                  <a:gd name="connsiteX9" fmla="*/ 1434427 w 1434426"/>
                  <a:gd name="connsiteY9" fmla="*/ 402679 h 1119892"/>
                  <a:gd name="connsiteX10" fmla="*/ 717213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717213" y="1119892"/>
                    </a:moveTo>
                    <a:cubicBezTo>
                      <a:pt x="321736" y="1119892"/>
                      <a:pt x="0" y="798157"/>
                      <a:pt x="0" y="402679"/>
                    </a:cubicBezTo>
                    <a:lnTo>
                      <a:pt x="0" y="0"/>
                    </a:lnTo>
                    <a:lnTo>
                      <a:pt x="142875" y="0"/>
                    </a:lnTo>
                    <a:lnTo>
                      <a:pt x="142875" y="402679"/>
                    </a:lnTo>
                    <a:cubicBezTo>
                      <a:pt x="142875" y="719376"/>
                      <a:pt x="400526" y="977017"/>
                      <a:pt x="717213" y="977017"/>
                    </a:cubicBezTo>
                    <a:cubicBezTo>
                      <a:pt x="1033901" y="977017"/>
                      <a:pt x="1291552" y="719376"/>
                      <a:pt x="1291552" y="402679"/>
                    </a:cubicBezTo>
                    <a:lnTo>
                      <a:pt x="1291552" y="0"/>
                    </a:lnTo>
                    <a:lnTo>
                      <a:pt x="1434427" y="0"/>
                    </a:lnTo>
                    <a:lnTo>
                      <a:pt x="1434427" y="402679"/>
                    </a:lnTo>
                    <a:cubicBezTo>
                      <a:pt x="1434427" y="798148"/>
                      <a:pt x="1112691" y="1119892"/>
                      <a:pt x="717213" y="11198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4DAA890-B503-4055-AF68-C5B3FFC26295}"/>
                  </a:ext>
                </a:extLst>
              </p:cNvPr>
              <p:cNvSpPr/>
              <p:nvPr/>
            </p:nvSpPr>
            <p:spPr>
              <a:xfrm>
                <a:off x="5166584" y="2681289"/>
                <a:ext cx="1704962" cy="1331115"/>
              </a:xfrm>
              <a:custGeom>
                <a:avLst/>
                <a:gdLst>
                  <a:gd name="connsiteX0" fmla="*/ 1434417 w 1434417"/>
                  <a:gd name="connsiteY0" fmla="*/ 1119892 h 1119892"/>
                  <a:gd name="connsiteX1" fmla="*/ 1291542 w 1434417"/>
                  <a:gd name="connsiteY1" fmla="*/ 1119892 h 1119892"/>
                  <a:gd name="connsiteX2" fmla="*/ 1291542 w 1434417"/>
                  <a:gd name="connsiteY2" fmla="*/ 717214 h 1119892"/>
                  <a:gd name="connsiteX3" fmla="*/ 717204 w 1434417"/>
                  <a:gd name="connsiteY3" fmla="*/ 142875 h 1119892"/>
                  <a:gd name="connsiteX4" fmla="*/ 142875 w 1434417"/>
                  <a:gd name="connsiteY4" fmla="*/ 717214 h 1119892"/>
                  <a:gd name="connsiteX5" fmla="*/ 142875 w 1434417"/>
                  <a:gd name="connsiteY5" fmla="*/ 1119892 h 1119892"/>
                  <a:gd name="connsiteX6" fmla="*/ 0 w 1434417"/>
                  <a:gd name="connsiteY6" fmla="*/ 1119892 h 1119892"/>
                  <a:gd name="connsiteX7" fmla="*/ 0 w 1434417"/>
                  <a:gd name="connsiteY7" fmla="*/ 717214 h 1119892"/>
                  <a:gd name="connsiteX8" fmla="*/ 717204 w 1434417"/>
                  <a:gd name="connsiteY8" fmla="*/ 0 h 1119892"/>
                  <a:gd name="connsiteX9" fmla="*/ 1434417 w 1434417"/>
                  <a:gd name="connsiteY9" fmla="*/ 717214 h 1119892"/>
                  <a:gd name="connsiteX10" fmla="*/ 1434417 w 1434417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17" h="1119892">
                    <a:moveTo>
                      <a:pt x="1434417" y="1119892"/>
                    </a:moveTo>
                    <a:lnTo>
                      <a:pt x="1291542" y="1119892"/>
                    </a:lnTo>
                    <a:lnTo>
                      <a:pt x="1291542" y="717214"/>
                    </a:lnTo>
                    <a:cubicBezTo>
                      <a:pt x="1291542" y="400517"/>
                      <a:pt x="1033891" y="142875"/>
                      <a:pt x="717204" y="142875"/>
                    </a:cubicBezTo>
                    <a:cubicBezTo>
                      <a:pt x="400517" y="142875"/>
                      <a:pt x="142875" y="400517"/>
                      <a:pt x="142875" y="717214"/>
                    </a:cubicBezTo>
                    <a:lnTo>
                      <a:pt x="142875" y="1119892"/>
                    </a:lnTo>
                    <a:lnTo>
                      <a:pt x="0" y="1119892"/>
                    </a:lnTo>
                    <a:lnTo>
                      <a:pt x="0" y="717214"/>
                    </a:lnTo>
                    <a:cubicBezTo>
                      <a:pt x="0" y="321735"/>
                      <a:pt x="321735" y="0"/>
                      <a:pt x="717204" y="0"/>
                    </a:cubicBezTo>
                    <a:cubicBezTo>
                      <a:pt x="1112682" y="0"/>
                      <a:pt x="1434417" y="321735"/>
                      <a:pt x="1434417" y="717214"/>
                    </a:cubicBezTo>
                    <a:lnTo>
                      <a:pt x="1434417" y="11198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52F3248-B9A5-4E1F-BC68-6549C3BFCFF9}"/>
                  </a:ext>
                </a:extLst>
              </p:cNvPr>
              <p:cNvSpPr/>
              <p:nvPr/>
            </p:nvSpPr>
            <p:spPr>
              <a:xfrm>
                <a:off x="3631444" y="4012404"/>
                <a:ext cx="1704973" cy="1331115"/>
              </a:xfrm>
              <a:custGeom>
                <a:avLst/>
                <a:gdLst>
                  <a:gd name="connsiteX0" fmla="*/ 717214 w 1434426"/>
                  <a:gd name="connsiteY0" fmla="*/ 1119892 h 1119892"/>
                  <a:gd name="connsiteX1" fmla="*/ 0 w 1434426"/>
                  <a:gd name="connsiteY1" fmla="*/ 402679 h 1119892"/>
                  <a:gd name="connsiteX2" fmla="*/ 0 w 1434426"/>
                  <a:gd name="connsiteY2" fmla="*/ 0 h 1119892"/>
                  <a:gd name="connsiteX3" fmla="*/ 142875 w 1434426"/>
                  <a:gd name="connsiteY3" fmla="*/ 0 h 1119892"/>
                  <a:gd name="connsiteX4" fmla="*/ 142875 w 1434426"/>
                  <a:gd name="connsiteY4" fmla="*/ 402679 h 1119892"/>
                  <a:gd name="connsiteX5" fmla="*/ 717214 w 1434426"/>
                  <a:gd name="connsiteY5" fmla="*/ 977017 h 1119892"/>
                  <a:gd name="connsiteX6" fmla="*/ 1291552 w 1434426"/>
                  <a:gd name="connsiteY6" fmla="*/ 402679 h 1119892"/>
                  <a:gd name="connsiteX7" fmla="*/ 1291552 w 1434426"/>
                  <a:gd name="connsiteY7" fmla="*/ 0 h 1119892"/>
                  <a:gd name="connsiteX8" fmla="*/ 1434427 w 1434426"/>
                  <a:gd name="connsiteY8" fmla="*/ 0 h 1119892"/>
                  <a:gd name="connsiteX9" fmla="*/ 1434427 w 1434426"/>
                  <a:gd name="connsiteY9" fmla="*/ 402679 h 1119892"/>
                  <a:gd name="connsiteX10" fmla="*/ 717214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717214" y="1119892"/>
                    </a:moveTo>
                    <a:cubicBezTo>
                      <a:pt x="321735" y="1119892"/>
                      <a:pt x="0" y="798157"/>
                      <a:pt x="0" y="402679"/>
                    </a:cubicBezTo>
                    <a:lnTo>
                      <a:pt x="0" y="0"/>
                    </a:lnTo>
                    <a:lnTo>
                      <a:pt x="142875" y="0"/>
                    </a:lnTo>
                    <a:lnTo>
                      <a:pt x="142875" y="402679"/>
                    </a:lnTo>
                    <a:cubicBezTo>
                      <a:pt x="142875" y="719376"/>
                      <a:pt x="400526" y="977017"/>
                      <a:pt x="717214" y="977017"/>
                    </a:cubicBezTo>
                    <a:cubicBezTo>
                      <a:pt x="1033901" y="977017"/>
                      <a:pt x="1291552" y="719376"/>
                      <a:pt x="1291552" y="402679"/>
                    </a:cubicBezTo>
                    <a:lnTo>
                      <a:pt x="1291552" y="0"/>
                    </a:lnTo>
                    <a:lnTo>
                      <a:pt x="1434427" y="0"/>
                    </a:lnTo>
                    <a:lnTo>
                      <a:pt x="1434427" y="402679"/>
                    </a:lnTo>
                    <a:cubicBezTo>
                      <a:pt x="1434427" y="798148"/>
                      <a:pt x="1112682" y="1119892"/>
                      <a:pt x="717214" y="11198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CE558A9-4F40-441A-B33A-D96A194124B1}"/>
                  </a:ext>
                </a:extLst>
              </p:cNvPr>
              <p:cNvSpPr/>
              <p:nvPr/>
            </p:nvSpPr>
            <p:spPr>
              <a:xfrm>
                <a:off x="2096293" y="2681289"/>
                <a:ext cx="1704973" cy="1331115"/>
              </a:xfrm>
              <a:custGeom>
                <a:avLst/>
                <a:gdLst>
                  <a:gd name="connsiteX0" fmla="*/ 1434427 w 1434426"/>
                  <a:gd name="connsiteY0" fmla="*/ 1119892 h 1119892"/>
                  <a:gd name="connsiteX1" fmla="*/ 1291552 w 1434426"/>
                  <a:gd name="connsiteY1" fmla="*/ 1119892 h 1119892"/>
                  <a:gd name="connsiteX2" fmla="*/ 1291552 w 1434426"/>
                  <a:gd name="connsiteY2" fmla="*/ 717214 h 1119892"/>
                  <a:gd name="connsiteX3" fmla="*/ 717213 w 1434426"/>
                  <a:gd name="connsiteY3" fmla="*/ 142875 h 1119892"/>
                  <a:gd name="connsiteX4" fmla="*/ 142875 w 1434426"/>
                  <a:gd name="connsiteY4" fmla="*/ 717214 h 1119892"/>
                  <a:gd name="connsiteX5" fmla="*/ 142875 w 1434426"/>
                  <a:gd name="connsiteY5" fmla="*/ 1119892 h 1119892"/>
                  <a:gd name="connsiteX6" fmla="*/ 0 w 1434426"/>
                  <a:gd name="connsiteY6" fmla="*/ 1119892 h 1119892"/>
                  <a:gd name="connsiteX7" fmla="*/ 0 w 1434426"/>
                  <a:gd name="connsiteY7" fmla="*/ 717214 h 1119892"/>
                  <a:gd name="connsiteX8" fmla="*/ 717213 w 1434426"/>
                  <a:gd name="connsiteY8" fmla="*/ 0 h 1119892"/>
                  <a:gd name="connsiteX9" fmla="*/ 1434427 w 1434426"/>
                  <a:gd name="connsiteY9" fmla="*/ 717214 h 1119892"/>
                  <a:gd name="connsiteX10" fmla="*/ 1434427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1434427" y="1119892"/>
                    </a:moveTo>
                    <a:lnTo>
                      <a:pt x="1291552" y="1119892"/>
                    </a:lnTo>
                    <a:lnTo>
                      <a:pt x="1291552" y="717214"/>
                    </a:lnTo>
                    <a:cubicBezTo>
                      <a:pt x="1291552" y="400517"/>
                      <a:pt x="1033901" y="142875"/>
                      <a:pt x="717213" y="142875"/>
                    </a:cubicBezTo>
                    <a:cubicBezTo>
                      <a:pt x="400526" y="142875"/>
                      <a:pt x="142875" y="400517"/>
                      <a:pt x="142875" y="717214"/>
                    </a:cubicBezTo>
                    <a:lnTo>
                      <a:pt x="142875" y="1119892"/>
                    </a:lnTo>
                    <a:lnTo>
                      <a:pt x="0" y="1119892"/>
                    </a:lnTo>
                    <a:lnTo>
                      <a:pt x="0" y="717214"/>
                    </a:lnTo>
                    <a:cubicBezTo>
                      <a:pt x="0" y="321735"/>
                      <a:pt x="321735" y="0"/>
                      <a:pt x="717213" y="0"/>
                    </a:cubicBezTo>
                    <a:cubicBezTo>
                      <a:pt x="1112692" y="0"/>
                      <a:pt x="1434427" y="321735"/>
                      <a:pt x="1434427" y="717214"/>
                    </a:cubicBezTo>
                    <a:lnTo>
                      <a:pt x="1434427" y="11198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ED0D9748-2549-4058-A936-158D3BC2BB7A}"/>
                  </a:ext>
                </a:extLst>
              </p:cNvPr>
              <p:cNvGrpSpPr/>
              <p:nvPr/>
            </p:nvGrpSpPr>
            <p:grpSpPr>
              <a:xfrm>
                <a:off x="3477585" y="3773634"/>
                <a:ext cx="477541" cy="477541"/>
                <a:chOff x="3957275" y="3610431"/>
                <a:chExt cx="401764" cy="401764"/>
              </a:xfrm>
              <a:solidFill>
                <a:schemeClr val="accent1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F88EDA41-C978-43B5-B997-3F7A8A789FDF}"/>
                    </a:ext>
                  </a:extLst>
                </p:cNvPr>
                <p:cNvSpPr/>
                <p:nvPr/>
              </p:nvSpPr>
              <p:spPr>
                <a:xfrm>
                  <a:off x="4028713" y="3681869"/>
                  <a:ext cx="258889" cy="258889"/>
                </a:xfrm>
                <a:custGeom>
                  <a:avLst/>
                  <a:gdLst>
                    <a:gd name="connsiteX0" fmla="*/ 258889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89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89" y="129445"/>
                      </a:moveTo>
                      <a:cubicBezTo>
                        <a:pt x="258889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5" y="0"/>
                        <a:pt x="129445" y="0"/>
                      </a:cubicBezTo>
                      <a:cubicBezTo>
                        <a:pt x="200935" y="0"/>
                        <a:pt x="258889" y="57954"/>
                        <a:pt x="258889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21C23A2B-8F51-4942-A887-40243AAF873F}"/>
                    </a:ext>
                  </a:extLst>
                </p:cNvPr>
                <p:cNvSpPr/>
                <p:nvPr/>
              </p:nvSpPr>
              <p:spPr>
                <a:xfrm>
                  <a:off x="3957275" y="3610431"/>
                  <a:ext cx="401764" cy="401764"/>
                </a:xfrm>
                <a:custGeom>
                  <a:avLst/>
                  <a:gdLst>
                    <a:gd name="connsiteX0" fmla="*/ 200882 w 401764"/>
                    <a:gd name="connsiteY0" fmla="*/ 401764 h 401764"/>
                    <a:gd name="connsiteX1" fmla="*/ 0 w 401764"/>
                    <a:gd name="connsiteY1" fmla="*/ 200882 h 401764"/>
                    <a:gd name="connsiteX2" fmla="*/ 200882 w 401764"/>
                    <a:gd name="connsiteY2" fmla="*/ 0 h 401764"/>
                    <a:gd name="connsiteX3" fmla="*/ 401764 w 401764"/>
                    <a:gd name="connsiteY3" fmla="*/ 200882 h 401764"/>
                    <a:gd name="connsiteX4" fmla="*/ 200882 w 401764"/>
                    <a:gd name="connsiteY4" fmla="*/ 401764 h 401764"/>
                    <a:gd name="connsiteX5" fmla="*/ 200882 w 401764"/>
                    <a:gd name="connsiteY5" fmla="*/ 142875 h 401764"/>
                    <a:gd name="connsiteX6" fmla="*/ 142875 w 401764"/>
                    <a:gd name="connsiteY6" fmla="*/ 200882 h 401764"/>
                    <a:gd name="connsiteX7" fmla="*/ 200882 w 401764"/>
                    <a:gd name="connsiteY7" fmla="*/ 258889 h 401764"/>
                    <a:gd name="connsiteX8" fmla="*/ 258889 w 401764"/>
                    <a:gd name="connsiteY8" fmla="*/ 200882 h 401764"/>
                    <a:gd name="connsiteX9" fmla="*/ 200882 w 40176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64" h="401764">
                      <a:moveTo>
                        <a:pt x="20088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2" y="0"/>
                      </a:cubicBezTo>
                      <a:cubicBezTo>
                        <a:pt x="311648" y="0"/>
                        <a:pt x="401764" y="90116"/>
                        <a:pt x="401764" y="200882"/>
                      </a:cubicBezTo>
                      <a:cubicBezTo>
                        <a:pt x="401764" y="311648"/>
                        <a:pt x="311648" y="401764"/>
                        <a:pt x="200882" y="401764"/>
                      </a:cubicBezTo>
                      <a:close/>
                      <a:moveTo>
                        <a:pt x="200882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2" y="258889"/>
                      </a:cubicBezTo>
                      <a:cubicBezTo>
                        <a:pt x="232877" y="258889"/>
                        <a:pt x="258889" y="232867"/>
                        <a:pt x="258889" y="200882"/>
                      </a:cubicBezTo>
                      <a:cubicBezTo>
                        <a:pt x="258889" y="168897"/>
                        <a:pt x="232867" y="142875"/>
                        <a:pt x="20088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" name="Graphic 2">
                <a:extLst>
                  <a:ext uri="{FF2B5EF4-FFF2-40B4-BE49-F238E27FC236}">
                    <a16:creationId xmlns:a16="http://schemas.microsoft.com/office/drawing/2014/main" id="{1D7332BB-6DFA-45BC-A713-9C9FB2B922E3}"/>
                  </a:ext>
                </a:extLst>
              </p:cNvPr>
              <p:cNvGrpSpPr/>
              <p:nvPr/>
            </p:nvGrpSpPr>
            <p:grpSpPr>
              <a:xfrm>
                <a:off x="5012724" y="3773634"/>
                <a:ext cx="477553" cy="477541"/>
                <a:chOff x="5248817" y="3610431"/>
                <a:chExt cx="401774" cy="401764"/>
              </a:xfrm>
              <a:solidFill>
                <a:schemeClr val="accent1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08597504-F27B-4ECE-8F20-2676719CD1E2}"/>
                    </a:ext>
                  </a:extLst>
                </p:cNvPr>
                <p:cNvSpPr/>
                <p:nvPr/>
              </p:nvSpPr>
              <p:spPr>
                <a:xfrm>
                  <a:off x="5320255" y="3681869"/>
                  <a:ext cx="258889" cy="258889"/>
                </a:xfrm>
                <a:custGeom>
                  <a:avLst/>
                  <a:gdLst>
                    <a:gd name="connsiteX0" fmla="*/ 258890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90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90" y="129445"/>
                      </a:moveTo>
                      <a:cubicBezTo>
                        <a:pt x="258890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4" y="0"/>
                        <a:pt x="129445" y="0"/>
                      </a:cubicBezTo>
                      <a:cubicBezTo>
                        <a:pt x="200935" y="0"/>
                        <a:pt x="258890" y="57954"/>
                        <a:pt x="258890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3C4B8835-95CC-4D3B-BECC-494484DA29E9}"/>
                    </a:ext>
                  </a:extLst>
                </p:cNvPr>
                <p:cNvSpPr/>
                <p:nvPr/>
              </p:nvSpPr>
              <p:spPr>
                <a:xfrm>
                  <a:off x="5248817" y="3610431"/>
                  <a:ext cx="401774" cy="401764"/>
                </a:xfrm>
                <a:custGeom>
                  <a:avLst/>
                  <a:gdLst>
                    <a:gd name="connsiteX0" fmla="*/ 200892 w 401774"/>
                    <a:gd name="connsiteY0" fmla="*/ 401764 h 401764"/>
                    <a:gd name="connsiteX1" fmla="*/ 0 w 401774"/>
                    <a:gd name="connsiteY1" fmla="*/ 200882 h 401764"/>
                    <a:gd name="connsiteX2" fmla="*/ 200892 w 401774"/>
                    <a:gd name="connsiteY2" fmla="*/ 0 h 401764"/>
                    <a:gd name="connsiteX3" fmla="*/ 401774 w 401774"/>
                    <a:gd name="connsiteY3" fmla="*/ 200882 h 401764"/>
                    <a:gd name="connsiteX4" fmla="*/ 200892 w 401774"/>
                    <a:gd name="connsiteY4" fmla="*/ 401764 h 401764"/>
                    <a:gd name="connsiteX5" fmla="*/ 200892 w 401774"/>
                    <a:gd name="connsiteY5" fmla="*/ 142875 h 401764"/>
                    <a:gd name="connsiteX6" fmla="*/ 142875 w 401774"/>
                    <a:gd name="connsiteY6" fmla="*/ 200882 h 401764"/>
                    <a:gd name="connsiteX7" fmla="*/ 200892 w 401774"/>
                    <a:gd name="connsiteY7" fmla="*/ 258889 h 401764"/>
                    <a:gd name="connsiteX8" fmla="*/ 258899 w 401774"/>
                    <a:gd name="connsiteY8" fmla="*/ 200882 h 401764"/>
                    <a:gd name="connsiteX9" fmla="*/ 200892 w 40177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74" h="401764">
                      <a:moveTo>
                        <a:pt x="20089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92" y="0"/>
                      </a:cubicBezTo>
                      <a:cubicBezTo>
                        <a:pt x="311658" y="0"/>
                        <a:pt x="401774" y="90116"/>
                        <a:pt x="401774" y="200882"/>
                      </a:cubicBezTo>
                      <a:cubicBezTo>
                        <a:pt x="401774" y="311648"/>
                        <a:pt x="311658" y="401764"/>
                        <a:pt x="200892" y="401764"/>
                      </a:cubicBezTo>
                      <a:close/>
                      <a:moveTo>
                        <a:pt x="200892" y="142875"/>
                      </a:moveTo>
                      <a:cubicBezTo>
                        <a:pt x="16890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97" y="258889"/>
                        <a:pt x="200892" y="258889"/>
                      </a:cubicBezTo>
                      <a:cubicBezTo>
                        <a:pt x="232886" y="258889"/>
                        <a:pt x="258899" y="232867"/>
                        <a:pt x="258899" y="200882"/>
                      </a:cubicBezTo>
                      <a:cubicBezTo>
                        <a:pt x="258899" y="168897"/>
                        <a:pt x="232877" y="142875"/>
                        <a:pt x="20089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" name="Graphic 2">
                <a:extLst>
                  <a:ext uri="{FF2B5EF4-FFF2-40B4-BE49-F238E27FC236}">
                    <a16:creationId xmlns:a16="http://schemas.microsoft.com/office/drawing/2014/main" id="{B5B31F59-40AF-4EEA-8AD5-8C893841FB1C}"/>
                  </a:ext>
                </a:extLst>
              </p:cNvPr>
              <p:cNvGrpSpPr/>
              <p:nvPr/>
            </p:nvGrpSpPr>
            <p:grpSpPr>
              <a:xfrm>
                <a:off x="6547865" y="3773634"/>
                <a:ext cx="477553" cy="477541"/>
                <a:chOff x="6540360" y="3610431"/>
                <a:chExt cx="401774" cy="401764"/>
              </a:xfrm>
              <a:solidFill>
                <a:schemeClr val="accent1"/>
              </a:solidFill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805E3CB-0042-417E-9CFA-21D5CB030BE4}"/>
                    </a:ext>
                  </a:extLst>
                </p:cNvPr>
                <p:cNvSpPr/>
                <p:nvPr/>
              </p:nvSpPr>
              <p:spPr>
                <a:xfrm>
                  <a:off x="6611807" y="3681869"/>
                  <a:ext cx="258889" cy="258889"/>
                </a:xfrm>
                <a:custGeom>
                  <a:avLst/>
                  <a:gdLst>
                    <a:gd name="connsiteX0" fmla="*/ 258890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90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90" y="129445"/>
                      </a:moveTo>
                      <a:cubicBezTo>
                        <a:pt x="258890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4" y="0"/>
                        <a:pt x="129445" y="0"/>
                      </a:cubicBezTo>
                      <a:cubicBezTo>
                        <a:pt x="200935" y="0"/>
                        <a:pt x="258890" y="57954"/>
                        <a:pt x="258890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6D332E7F-D5AC-404E-93E9-EBF3C9DA6489}"/>
                    </a:ext>
                  </a:extLst>
                </p:cNvPr>
                <p:cNvSpPr/>
                <p:nvPr/>
              </p:nvSpPr>
              <p:spPr>
                <a:xfrm>
                  <a:off x="6540360" y="3610431"/>
                  <a:ext cx="401774" cy="401764"/>
                </a:xfrm>
                <a:custGeom>
                  <a:avLst/>
                  <a:gdLst>
                    <a:gd name="connsiteX0" fmla="*/ 200882 w 401774"/>
                    <a:gd name="connsiteY0" fmla="*/ 401764 h 401764"/>
                    <a:gd name="connsiteX1" fmla="*/ 0 w 401774"/>
                    <a:gd name="connsiteY1" fmla="*/ 200882 h 401764"/>
                    <a:gd name="connsiteX2" fmla="*/ 200882 w 401774"/>
                    <a:gd name="connsiteY2" fmla="*/ 0 h 401764"/>
                    <a:gd name="connsiteX3" fmla="*/ 401774 w 401774"/>
                    <a:gd name="connsiteY3" fmla="*/ 200882 h 401764"/>
                    <a:gd name="connsiteX4" fmla="*/ 200882 w 401774"/>
                    <a:gd name="connsiteY4" fmla="*/ 401764 h 401764"/>
                    <a:gd name="connsiteX5" fmla="*/ 200882 w 401774"/>
                    <a:gd name="connsiteY5" fmla="*/ 142875 h 401764"/>
                    <a:gd name="connsiteX6" fmla="*/ 142875 w 401774"/>
                    <a:gd name="connsiteY6" fmla="*/ 200882 h 401764"/>
                    <a:gd name="connsiteX7" fmla="*/ 200882 w 401774"/>
                    <a:gd name="connsiteY7" fmla="*/ 258889 h 401764"/>
                    <a:gd name="connsiteX8" fmla="*/ 258899 w 401774"/>
                    <a:gd name="connsiteY8" fmla="*/ 200882 h 401764"/>
                    <a:gd name="connsiteX9" fmla="*/ 200882 w 40177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74" h="401764">
                      <a:moveTo>
                        <a:pt x="20088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2" y="0"/>
                      </a:cubicBezTo>
                      <a:cubicBezTo>
                        <a:pt x="311658" y="0"/>
                        <a:pt x="401774" y="90116"/>
                        <a:pt x="401774" y="200882"/>
                      </a:cubicBezTo>
                      <a:cubicBezTo>
                        <a:pt x="401774" y="311648"/>
                        <a:pt x="311658" y="401764"/>
                        <a:pt x="200882" y="401764"/>
                      </a:cubicBezTo>
                      <a:close/>
                      <a:moveTo>
                        <a:pt x="200882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2" y="258889"/>
                      </a:cubicBezTo>
                      <a:cubicBezTo>
                        <a:pt x="232877" y="258889"/>
                        <a:pt x="258899" y="232867"/>
                        <a:pt x="258899" y="200882"/>
                      </a:cubicBezTo>
                      <a:cubicBezTo>
                        <a:pt x="258899" y="168897"/>
                        <a:pt x="232877" y="142875"/>
                        <a:pt x="20088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aphic 2">
                <a:extLst>
                  <a:ext uri="{FF2B5EF4-FFF2-40B4-BE49-F238E27FC236}">
                    <a16:creationId xmlns:a16="http://schemas.microsoft.com/office/drawing/2014/main" id="{7F23C07B-CD13-49AE-84E2-3D2A8BDD9588}"/>
                  </a:ext>
                </a:extLst>
              </p:cNvPr>
              <p:cNvGrpSpPr/>
              <p:nvPr/>
            </p:nvGrpSpPr>
            <p:grpSpPr>
              <a:xfrm>
                <a:off x="8083016" y="3773634"/>
                <a:ext cx="477541" cy="477541"/>
                <a:chOff x="7831912" y="3610431"/>
                <a:chExt cx="401764" cy="401764"/>
              </a:xfrm>
              <a:solidFill>
                <a:schemeClr val="accent1"/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FF0108D4-D755-41ED-BEF8-A075822C1C5B}"/>
                    </a:ext>
                  </a:extLst>
                </p:cNvPr>
                <p:cNvSpPr/>
                <p:nvPr/>
              </p:nvSpPr>
              <p:spPr>
                <a:xfrm>
                  <a:off x="7903349" y="3681869"/>
                  <a:ext cx="258889" cy="258889"/>
                </a:xfrm>
                <a:custGeom>
                  <a:avLst/>
                  <a:gdLst>
                    <a:gd name="connsiteX0" fmla="*/ 258889 w 258889"/>
                    <a:gd name="connsiteY0" fmla="*/ 129445 h 258889"/>
                    <a:gd name="connsiteX1" fmla="*/ 129444 w 258889"/>
                    <a:gd name="connsiteY1" fmla="*/ 258889 h 258889"/>
                    <a:gd name="connsiteX2" fmla="*/ -1 w 258889"/>
                    <a:gd name="connsiteY2" fmla="*/ 129445 h 258889"/>
                    <a:gd name="connsiteX3" fmla="*/ 129444 w 258889"/>
                    <a:gd name="connsiteY3" fmla="*/ 0 h 258889"/>
                    <a:gd name="connsiteX4" fmla="*/ 258889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89" y="129445"/>
                      </a:moveTo>
                      <a:cubicBezTo>
                        <a:pt x="258889" y="200935"/>
                        <a:pt x="200935" y="258889"/>
                        <a:pt x="129444" y="258889"/>
                      </a:cubicBezTo>
                      <a:cubicBezTo>
                        <a:pt x="57954" y="258889"/>
                        <a:pt x="-1" y="200935"/>
                        <a:pt x="-1" y="129445"/>
                      </a:cubicBezTo>
                      <a:cubicBezTo>
                        <a:pt x="-1" y="57954"/>
                        <a:pt x="57954" y="0"/>
                        <a:pt x="129444" y="0"/>
                      </a:cubicBezTo>
                      <a:cubicBezTo>
                        <a:pt x="200935" y="0"/>
                        <a:pt x="258889" y="57954"/>
                        <a:pt x="258889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20D8CBC1-FFE3-4BEC-94F5-07C49043786B}"/>
                    </a:ext>
                  </a:extLst>
                </p:cNvPr>
                <p:cNvSpPr/>
                <p:nvPr/>
              </p:nvSpPr>
              <p:spPr>
                <a:xfrm>
                  <a:off x="7831912" y="3610431"/>
                  <a:ext cx="401764" cy="401764"/>
                </a:xfrm>
                <a:custGeom>
                  <a:avLst/>
                  <a:gdLst>
                    <a:gd name="connsiteX0" fmla="*/ 200883 w 401764"/>
                    <a:gd name="connsiteY0" fmla="*/ 401764 h 401764"/>
                    <a:gd name="connsiteX1" fmla="*/ 0 w 401764"/>
                    <a:gd name="connsiteY1" fmla="*/ 200882 h 401764"/>
                    <a:gd name="connsiteX2" fmla="*/ 200883 w 401764"/>
                    <a:gd name="connsiteY2" fmla="*/ 0 h 401764"/>
                    <a:gd name="connsiteX3" fmla="*/ 401764 w 401764"/>
                    <a:gd name="connsiteY3" fmla="*/ 200882 h 401764"/>
                    <a:gd name="connsiteX4" fmla="*/ 200883 w 401764"/>
                    <a:gd name="connsiteY4" fmla="*/ 401764 h 401764"/>
                    <a:gd name="connsiteX5" fmla="*/ 200883 w 401764"/>
                    <a:gd name="connsiteY5" fmla="*/ 142875 h 401764"/>
                    <a:gd name="connsiteX6" fmla="*/ 142875 w 401764"/>
                    <a:gd name="connsiteY6" fmla="*/ 200882 h 401764"/>
                    <a:gd name="connsiteX7" fmla="*/ 200883 w 401764"/>
                    <a:gd name="connsiteY7" fmla="*/ 258889 h 401764"/>
                    <a:gd name="connsiteX8" fmla="*/ 258889 w 401764"/>
                    <a:gd name="connsiteY8" fmla="*/ 200882 h 401764"/>
                    <a:gd name="connsiteX9" fmla="*/ 200883 w 40176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64" h="401764">
                      <a:moveTo>
                        <a:pt x="200883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3" y="0"/>
                      </a:cubicBezTo>
                      <a:cubicBezTo>
                        <a:pt x="311648" y="0"/>
                        <a:pt x="401764" y="90116"/>
                        <a:pt x="401764" y="200882"/>
                      </a:cubicBezTo>
                      <a:cubicBezTo>
                        <a:pt x="401764" y="311648"/>
                        <a:pt x="311648" y="401764"/>
                        <a:pt x="200883" y="401764"/>
                      </a:cubicBezTo>
                      <a:close/>
                      <a:moveTo>
                        <a:pt x="200883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3" y="258889"/>
                      </a:cubicBezTo>
                      <a:cubicBezTo>
                        <a:pt x="232877" y="258889"/>
                        <a:pt x="258889" y="232867"/>
                        <a:pt x="258889" y="200882"/>
                      </a:cubicBezTo>
                      <a:cubicBezTo>
                        <a:pt x="258889" y="168897"/>
                        <a:pt x="232877" y="142875"/>
                        <a:pt x="200883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AF76383-2E67-4C36-A8BF-6C2A820BD738}"/>
                  </a:ext>
                </a:extLst>
              </p:cNvPr>
              <p:cNvSpPr/>
              <p:nvPr/>
            </p:nvSpPr>
            <p:spPr>
              <a:xfrm>
                <a:off x="2436414" y="3021410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F1F4DD4-80C4-4F2B-9557-84602B166308}"/>
                  </a:ext>
                </a:extLst>
              </p:cNvPr>
              <p:cNvSpPr/>
              <p:nvPr/>
            </p:nvSpPr>
            <p:spPr>
              <a:xfrm>
                <a:off x="3985784" y="3978667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F759A9BB-4351-4489-8999-78BC93AB2A52}"/>
                  </a:ext>
                </a:extLst>
              </p:cNvPr>
              <p:cNvSpPr/>
              <p:nvPr/>
            </p:nvSpPr>
            <p:spPr>
              <a:xfrm>
                <a:off x="7041845" y="3978667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4 w 862126"/>
                  <a:gd name="connsiteY1" fmla="*/ 862127 h 862126"/>
                  <a:gd name="connsiteX2" fmla="*/ 0 w 862126"/>
                  <a:gd name="connsiteY2" fmla="*/ 431063 h 862126"/>
                  <a:gd name="connsiteX3" fmla="*/ 431064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4" y="862127"/>
                      <a:pt x="431064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4" y="0"/>
                    </a:cubicBezTo>
                    <a:cubicBezTo>
                      <a:pt x="669134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E394C10-5D2B-4AEB-B128-DFBB5FB13CBA}"/>
                  </a:ext>
                </a:extLst>
              </p:cNvPr>
              <p:cNvSpPr/>
              <p:nvPr/>
            </p:nvSpPr>
            <p:spPr>
              <a:xfrm>
                <a:off x="5506705" y="3021410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3" y="862127"/>
                      <a:pt x="0" y="669133"/>
                      <a:pt x="0" y="431063"/>
                    </a:cubicBezTo>
                    <a:cubicBezTo>
                      <a:pt x="0" y="192994"/>
                      <a:pt x="192993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Kotak Teks 3">
                <a:extLst>
                  <a:ext uri="{FF2B5EF4-FFF2-40B4-BE49-F238E27FC236}">
                    <a16:creationId xmlns:a16="http://schemas.microsoft.com/office/drawing/2014/main" id="{4AAE0F5A-44FB-4009-AB09-D2EE427C02A0}"/>
                  </a:ext>
                </a:extLst>
              </p:cNvPr>
              <p:cNvSpPr txBox="1"/>
              <p:nvPr/>
            </p:nvSpPr>
            <p:spPr>
              <a:xfrm>
                <a:off x="2690273" y="3302943"/>
                <a:ext cx="517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01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28" name="Kotak Teks 3">
                <a:extLst>
                  <a:ext uri="{FF2B5EF4-FFF2-40B4-BE49-F238E27FC236}">
                    <a16:creationId xmlns:a16="http://schemas.microsoft.com/office/drawing/2014/main" id="{34E2D146-3F1D-4248-B35E-9BA49F1D65EE}"/>
                  </a:ext>
                </a:extLst>
              </p:cNvPr>
              <p:cNvSpPr txBox="1"/>
              <p:nvPr/>
            </p:nvSpPr>
            <p:spPr>
              <a:xfrm>
                <a:off x="4162805" y="4260200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02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29" name="Kotak Teks 3">
                <a:extLst>
                  <a:ext uri="{FF2B5EF4-FFF2-40B4-BE49-F238E27FC236}">
                    <a16:creationId xmlns:a16="http://schemas.microsoft.com/office/drawing/2014/main" id="{F8D4C8E6-0E20-4AB9-A9E9-400885ABEEE6}"/>
                  </a:ext>
                </a:extLst>
              </p:cNvPr>
              <p:cNvSpPr txBox="1"/>
              <p:nvPr/>
            </p:nvSpPr>
            <p:spPr>
              <a:xfrm>
                <a:off x="5695459" y="3302942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03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30" name="Kotak Teks 3">
                <a:extLst>
                  <a:ext uri="{FF2B5EF4-FFF2-40B4-BE49-F238E27FC236}">
                    <a16:creationId xmlns:a16="http://schemas.microsoft.com/office/drawing/2014/main" id="{2B51B451-0C07-4D05-9846-BD636FD2CA1E}"/>
                  </a:ext>
                </a:extLst>
              </p:cNvPr>
              <p:cNvSpPr txBox="1"/>
              <p:nvPr/>
            </p:nvSpPr>
            <p:spPr>
              <a:xfrm>
                <a:off x="7218866" y="4260200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04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DFA71-6D36-4FCF-BBBD-D32E3683AD64}"/>
                </a:ext>
              </a:extLst>
            </p:cNvPr>
            <p:cNvSpPr txBox="1"/>
            <p:nvPr/>
          </p:nvSpPr>
          <p:spPr>
            <a:xfrm>
              <a:off x="1788957" y="4990802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SYSTEM DIAGRAM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EAC5F8-8FF5-4D74-A52C-68C52EFB8ECB}"/>
                </a:ext>
              </a:extLst>
            </p:cNvPr>
            <p:cNvSpPr txBox="1"/>
            <p:nvPr/>
          </p:nvSpPr>
          <p:spPr>
            <a:xfrm>
              <a:off x="3732889" y="1562213"/>
              <a:ext cx="24875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TOOLS &amp; TECHNOLOGIES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CE2B52-E9B7-4418-BC6E-B3E77BC876B9}"/>
                </a:ext>
              </a:extLst>
            </p:cNvPr>
            <p:cNvSpPr txBox="1"/>
            <p:nvPr/>
          </p:nvSpPr>
          <p:spPr>
            <a:xfrm>
              <a:off x="5599363" y="4978630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REQUIRMENTS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9D9559-0779-46B8-ABFC-672DD0107EF7}"/>
                </a:ext>
              </a:extLst>
            </p:cNvPr>
            <p:cNvSpPr txBox="1"/>
            <p:nvPr/>
          </p:nvSpPr>
          <p:spPr>
            <a:xfrm>
              <a:off x="7546717" y="1907510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 SCHEDULE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638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271" y="761999"/>
            <a:ext cx="10363200" cy="851183"/>
          </a:xfrm>
        </p:spPr>
        <p:txBody>
          <a:bodyPr/>
          <a:lstStyle/>
          <a:p>
            <a:pPr algn="l"/>
            <a:r>
              <a:rPr lang="en-US"/>
              <a:t>System Diagram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125D160-2F10-49D6-90B4-CEE6EC5FE9B7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Thammita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159E6C6-BBD5-4035-8ABB-4D195F9B4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6" y="1473201"/>
            <a:ext cx="9714733" cy="456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67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B344C29-0D2B-4A01-AF25-D8D62496D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55BD2E-228E-4178-BC16-2A79D80C4197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Thammita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5590F5-9763-40F5-9725-445DFB2FD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746" y="762000"/>
            <a:ext cx="10363200" cy="922868"/>
          </a:xfrm>
        </p:spPr>
        <p:txBody>
          <a:bodyPr/>
          <a:lstStyle/>
          <a:p>
            <a:pPr algn="l"/>
            <a:r>
              <a:rPr lang="en-US"/>
              <a:t>Research Objectives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4BAEAF-24B0-4C31-8631-F0C182F90CB8}"/>
              </a:ext>
            </a:extLst>
          </p:cNvPr>
          <p:cNvSpPr/>
          <p:nvPr/>
        </p:nvSpPr>
        <p:spPr>
          <a:xfrm>
            <a:off x="1209368" y="1684868"/>
            <a:ext cx="6164826" cy="44111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F3C1E5-0940-4AAD-B5A4-3933F8931810}"/>
              </a:ext>
            </a:extLst>
          </p:cNvPr>
          <p:cNvSpPr txBox="1">
            <a:spLocks/>
          </p:cNvSpPr>
          <p:nvPr/>
        </p:nvSpPr>
        <p:spPr>
          <a:xfrm>
            <a:off x="1209368" y="1684867"/>
            <a:ext cx="6164826" cy="922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3200"/>
              <a:t>Main Objective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E0482-5FAA-45E6-BB1E-BD2211040207}"/>
              </a:ext>
            </a:extLst>
          </p:cNvPr>
          <p:cNvSpPr txBox="1"/>
          <p:nvPr/>
        </p:nvSpPr>
        <p:spPr>
          <a:xfrm>
            <a:off x="1661652" y="2736272"/>
            <a:ext cx="51521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Support for the Improvement of the productivity of the learning process through an automated learning material recommendation mechanism based on learning patterns, learning strategies, and knowledge gaps of learners.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D96F539-9986-475F-A23F-C92AA83E0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322" y="1738977"/>
            <a:ext cx="5409711" cy="38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63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D6F1435-BBB4-46CF-AC3E-E2E8FF64A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139FC8B-B9C9-4B3E-A09B-C61C51919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560" y="2195620"/>
            <a:ext cx="3000160" cy="300016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5B84078-0615-4D24-A817-BC006CF4E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143418"/>
            <a:ext cx="6924675" cy="31045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719AD3-DA7A-45A1-A379-97BF7DF95FBE}"/>
              </a:ext>
            </a:extLst>
          </p:cNvPr>
          <p:cNvSpPr txBox="1"/>
          <p:nvPr/>
        </p:nvSpPr>
        <p:spPr>
          <a:xfrm>
            <a:off x="1441173" y="5247981"/>
            <a:ext cx="59038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effectLst/>
                <a:latin typeface="Segoe UI" panose="020B0502040204020203" pitchFamily="34" charset="0"/>
              </a:rPr>
              <a:t>Source: https://en.wikibooks.org/wiki/File:E-learning_process_model.jpg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8EC6E6-6807-4FEA-BF06-F1678A744634}"/>
              </a:ext>
            </a:extLst>
          </p:cNvPr>
          <p:cNvSpPr txBox="1"/>
          <p:nvPr/>
        </p:nvSpPr>
        <p:spPr>
          <a:xfrm>
            <a:off x="8478078" y="5247981"/>
            <a:ext cx="32926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Source: </a:t>
            </a:r>
            <a:r>
              <a:rPr lang="en-US" sz="1200">
                <a:effectLst/>
                <a:latin typeface="Segoe UI" panose="020B0502040204020203" pitchFamily="34" charset="0"/>
              </a:rPr>
              <a:t>https://medium.com/@nibtnashik/discover-e-learning-standards-its-advantages-950ec7b99980</a:t>
            </a:r>
            <a:endParaRPr lang="en-US" sz="1200">
              <a:effectLst/>
              <a:latin typeface="Arial" panose="020B0604020202020204" pitchFamily="34" charset="0"/>
            </a:endParaRP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637519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3839BF5E-1EB8-47A4-B0FD-22A0B148B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71FB86-52BB-4346-9997-0C327E798E9B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Thammita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BCEF5E5-A430-4D71-A88E-7C33D52601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0519327"/>
              </p:ext>
            </p:extLst>
          </p:nvPr>
        </p:nvGraphicFramePr>
        <p:xfrm>
          <a:off x="-199923" y="60167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E8B47B8-52C0-429C-A758-FBB76198F40E}"/>
              </a:ext>
            </a:extLst>
          </p:cNvPr>
          <p:cNvSpPr txBox="1"/>
          <p:nvPr/>
        </p:nvSpPr>
        <p:spPr>
          <a:xfrm>
            <a:off x="5211098" y="1055242"/>
            <a:ext cx="51127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Building up a material classification approach based on their implicit and explicit attributes.</a:t>
            </a:r>
          </a:p>
          <a:p>
            <a:endParaRPr lang="en-US"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12EEC6-DA9A-4A1F-85E6-46520A7CF4AD}"/>
              </a:ext>
            </a:extLst>
          </p:cNvPr>
          <p:cNvSpPr txBox="1"/>
          <p:nvPr/>
        </p:nvSpPr>
        <p:spPr>
          <a:xfrm>
            <a:off x="5727291" y="2812842"/>
            <a:ext cx="5353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Building up a learner classification approach based on their learning patterns, learning strategies, and knowledge gaps.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D8C266-DA86-4C9C-A724-5BBD9A262E2D}"/>
              </a:ext>
            </a:extLst>
          </p:cNvPr>
          <p:cNvSpPr txBox="1"/>
          <p:nvPr/>
        </p:nvSpPr>
        <p:spPr>
          <a:xfrm>
            <a:off x="5161936" y="4549222"/>
            <a:ext cx="54863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Implement a learning material recommendation mechanism based on personalized attributes of learners and learning materials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311663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Tools and Technologies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509FE7-DF71-4016-BB8F-E92BC6E2F61F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Thammita</a:t>
            </a:r>
            <a:r>
              <a:rPr lang="en-US" sz="1800">
                <a:solidFill>
                  <a:schemeClr val="tx1"/>
                </a:solidFill>
              </a:rPr>
              <a:t>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BB402A3F-D3F9-4813-98E5-EC9C73040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005737"/>
              </p:ext>
            </p:extLst>
          </p:nvPr>
        </p:nvGraphicFramePr>
        <p:xfrm>
          <a:off x="1248671" y="2057400"/>
          <a:ext cx="103632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362550933"/>
                    </a:ext>
                  </a:extLst>
                </a:gridCol>
                <a:gridCol w="2866129">
                  <a:extLst>
                    <a:ext uri="{9D8B030D-6E8A-4147-A177-3AD203B41FA5}">
                      <a16:colId xmlns:a16="http://schemas.microsoft.com/office/drawing/2014/main" val="2977629318"/>
                    </a:ext>
                  </a:extLst>
                </a:gridCol>
                <a:gridCol w="2315471">
                  <a:extLst>
                    <a:ext uri="{9D8B030D-6E8A-4147-A177-3AD203B41FA5}">
                      <a16:colId xmlns:a16="http://schemas.microsoft.com/office/drawing/2014/main" val="11989529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230823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Frameworks and Libraries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Cloud Technologies and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928666"/>
                  </a:ext>
                </a:extLst>
              </a:tr>
            </a:tbl>
          </a:graphicData>
        </a:graphic>
      </p:graphicFrame>
      <p:pic>
        <p:nvPicPr>
          <p:cNvPr id="9" name="Picture 2" descr="Python logo and symbol, meaning, history, PNG">
            <a:extLst>
              <a:ext uri="{FF2B5EF4-FFF2-40B4-BE49-F238E27FC236}">
                <a16:creationId xmlns:a16="http://schemas.microsoft.com/office/drawing/2014/main" id="{1BBDEF41-1323-4A37-B412-BB2745A40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14" y="2833904"/>
            <a:ext cx="1557512" cy="97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AB1A8CE5-6268-48FB-B3E5-F75966480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48" y="3846417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Java Logo PNG Transparent &amp;amp; SVG Vector - Freebie Supply">
            <a:extLst>
              <a:ext uri="{FF2B5EF4-FFF2-40B4-BE49-F238E27FC236}">
                <a16:creationId xmlns:a16="http://schemas.microsoft.com/office/drawing/2014/main" id="{E55CD6EE-4B9A-419F-AEC9-551824919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014" y="4577930"/>
            <a:ext cx="1066668" cy="106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Download Amazon Web Services (AWS) Logo in SVG Vector or PNG File Format -  Logo.wine">
            <a:extLst>
              <a:ext uri="{FF2B5EF4-FFF2-40B4-BE49-F238E27FC236}">
                <a16:creationId xmlns:a16="http://schemas.microsoft.com/office/drawing/2014/main" id="{DFCF4F1A-6333-430A-8DF8-DAB194418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819" y="3080818"/>
            <a:ext cx="1190525" cy="79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6">
            <a:extLst>
              <a:ext uri="{FF2B5EF4-FFF2-40B4-BE49-F238E27FC236}">
                <a16:creationId xmlns:a16="http://schemas.microsoft.com/office/drawing/2014/main" id="{5E54E8AD-5DA6-4CA5-8B30-00762E4B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560" y="2893158"/>
            <a:ext cx="1723086" cy="6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930D19D-F9A5-4570-AA10-2E6B5236B7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560" y="4730264"/>
            <a:ext cx="1905000" cy="762000"/>
          </a:xfrm>
          <a:prstGeom prst="rect">
            <a:avLst/>
          </a:prstGeom>
        </p:spPr>
      </p:pic>
      <p:pic>
        <p:nvPicPr>
          <p:cNvPr id="15" name="Picture 26" descr="Docker Logo, history, meaning, symbol, PNG">
            <a:extLst>
              <a:ext uri="{FF2B5EF4-FFF2-40B4-BE49-F238E27FC236}">
                <a16:creationId xmlns:a16="http://schemas.microsoft.com/office/drawing/2014/main" id="{20CFE61C-D156-460B-981E-208C4C99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197" y="3731952"/>
            <a:ext cx="1523799" cy="8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892687-8421-4760-B72D-471EBADB8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159" y="3124912"/>
            <a:ext cx="1452562" cy="44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2942902C-6B25-417A-A3DB-D475B45002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167402" y="3840135"/>
            <a:ext cx="867514" cy="748954"/>
          </a:xfrm>
          <a:prstGeom prst="rect">
            <a:avLst/>
          </a:prstGeom>
        </p:spPr>
      </p:pic>
      <p:pic>
        <p:nvPicPr>
          <p:cNvPr id="19" name="Picture 18" descr="Text, logo&#10;&#10;Description automatically generated">
            <a:extLst>
              <a:ext uri="{FF2B5EF4-FFF2-40B4-BE49-F238E27FC236}">
                <a16:creationId xmlns:a16="http://schemas.microsoft.com/office/drawing/2014/main" id="{E0178877-EC87-4EED-BE52-2DB5B9D7CE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666" y="4869870"/>
            <a:ext cx="1563688" cy="508000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952ED06-AD3C-4D55-80B3-4ABAD52296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733" y="5510040"/>
            <a:ext cx="788998" cy="788998"/>
          </a:xfrm>
          <a:prstGeom prst="rect">
            <a:avLst/>
          </a:prstGeom>
        </p:spPr>
      </p:pic>
      <p:pic>
        <p:nvPicPr>
          <p:cNvPr id="18" name="Picture 2" descr="Apache Cassandra - Wikipedia">
            <a:extLst>
              <a:ext uri="{FF2B5EF4-FFF2-40B4-BE49-F238E27FC236}">
                <a16:creationId xmlns:a16="http://schemas.microsoft.com/office/drawing/2014/main" id="{31EE856E-E02D-4691-BC82-677D19E0F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221" y="4342043"/>
            <a:ext cx="1148585" cy="7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041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609601"/>
            <a:ext cx="10363200" cy="812799"/>
          </a:xfrm>
        </p:spPr>
        <p:txBody>
          <a:bodyPr/>
          <a:lstStyle/>
          <a:p>
            <a:pPr algn="l"/>
            <a:r>
              <a:rPr lang="en-US"/>
              <a:t>Requirements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1DE98B-5581-4DF1-A4B0-31F16D16FFD8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Thammita</a:t>
            </a:r>
            <a:r>
              <a:rPr lang="en-US" sz="1800">
                <a:solidFill>
                  <a:schemeClr val="tx1"/>
                </a:solidFill>
              </a:rPr>
              <a:t>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E604434-1837-4282-97FC-1C8BB6F2B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846272"/>
              </p:ext>
            </p:extLst>
          </p:nvPr>
        </p:nvGraphicFramePr>
        <p:xfrm>
          <a:off x="1225752" y="1490133"/>
          <a:ext cx="10363200" cy="4583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745">
                  <a:extLst>
                    <a:ext uri="{9D8B030D-6E8A-4147-A177-3AD203B41FA5}">
                      <a16:colId xmlns:a16="http://schemas.microsoft.com/office/drawing/2014/main" val="4249516541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3565964257"/>
                    </a:ext>
                  </a:extLst>
                </a:gridCol>
                <a:gridCol w="2720255">
                  <a:extLst>
                    <a:ext uri="{9D8B030D-6E8A-4147-A177-3AD203B41FA5}">
                      <a16:colId xmlns:a16="http://schemas.microsoft.com/office/drawing/2014/main" val="3711253732"/>
                    </a:ext>
                  </a:extLst>
                </a:gridCol>
              </a:tblGrid>
              <a:tr h="461339">
                <a:tc>
                  <a:txBody>
                    <a:bodyPr/>
                    <a:lstStyle/>
                    <a:p>
                      <a:r>
                        <a:rPr lang="en-US"/>
                        <a:t>User Requirements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/>
                        <a:t>System Requirements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066618"/>
                  </a:ext>
                </a:extLst>
              </a:tr>
              <a:tr h="7962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Functional</a:t>
                      </a:r>
                      <a:r>
                        <a:rPr lang="en-US"/>
                        <a:t> </a:t>
                      </a:r>
                      <a:r>
                        <a:rPr lang="en-US" b="1"/>
                        <a:t>Requirements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Non-Functional Requirements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68910"/>
                  </a:ext>
                </a:extLst>
              </a:tr>
              <a:tr h="7962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Identify subject scope using syllabus briefs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5119"/>
                  </a:ext>
                </a:extLst>
              </a:tr>
              <a:tr h="7962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Recommend learning materials that aligns with learners learning stratagy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69783"/>
                  </a:ext>
                </a:extLst>
              </a:tr>
              <a:tr h="79628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Recommend learning materials based on learners' weak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Scalability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682213"/>
                  </a:ext>
                </a:extLst>
              </a:tr>
              <a:tr h="9373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Implement a platform which learners can access all learning materials through one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61445"/>
                  </a:ext>
                </a:extLst>
              </a:tr>
            </a:tbl>
          </a:graphicData>
        </a:graphic>
      </p:graphicFrame>
      <p:sp>
        <p:nvSpPr>
          <p:cNvPr id="7" name="Flowchart: Card 6">
            <a:extLst>
              <a:ext uri="{FF2B5EF4-FFF2-40B4-BE49-F238E27FC236}">
                <a16:creationId xmlns:a16="http://schemas.microsoft.com/office/drawing/2014/main" id="{181F1484-2E2C-47A5-8E88-8527FF782BC4}"/>
              </a:ext>
            </a:extLst>
          </p:cNvPr>
          <p:cNvSpPr/>
          <p:nvPr/>
        </p:nvSpPr>
        <p:spPr>
          <a:xfrm>
            <a:off x="1225752" y="2019846"/>
            <a:ext cx="1441248" cy="2018752"/>
          </a:xfrm>
          <a:prstGeom prst="flowChartPunchedCar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 a student, I need to access learning materials through the LMS so that I can study through a same platform</a:t>
            </a:r>
          </a:p>
        </p:txBody>
      </p:sp>
      <p:sp>
        <p:nvSpPr>
          <p:cNvPr id="8" name="Flowchart: Card 7">
            <a:extLst>
              <a:ext uri="{FF2B5EF4-FFF2-40B4-BE49-F238E27FC236}">
                <a16:creationId xmlns:a16="http://schemas.microsoft.com/office/drawing/2014/main" id="{9048143D-7D1B-4C8C-8730-343FE16C288B}"/>
              </a:ext>
            </a:extLst>
          </p:cNvPr>
          <p:cNvSpPr/>
          <p:nvPr/>
        </p:nvSpPr>
        <p:spPr>
          <a:xfrm>
            <a:off x="1225752" y="4204809"/>
            <a:ext cx="1512255" cy="1612352"/>
          </a:xfrm>
          <a:prstGeom prst="flowChartPunchedCar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 a student, I need get learning materials that suit with my learning pattern so that I can understand them more easily</a:t>
            </a:r>
          </a:p>
        </p:txBody>
      </p:sp>
      <p:sp>
        <p:nvSpPr>
          <p:cNvPr id="9" name="Flowchart: Card 8">
            <a:extLst>
              <a:ext uri="{FF2B5EF4-FFF2-40B4-BE49-F238E27FC236}">
                <a16:creationId xmlns:a16="http://schemas.microsoft.com/office/drawing/2014/main" id="{F9E0F53C-8530-47D1-9E48-A22CAF168AB2}"/>
              </a:ext>
            </a:extLst>
          </p:cNvPr>
          <p:cNvSpPr/>
          <p:nvPr/>
        </p:nvSpPr>
        <p:spPr>
          <a:xfrm>
            <a:off x="2802957" y="2028315"/>
            <a:ext cx="1658842" cy="2323552"/>
          </a:xfrm>
          <a:prstGeom prst="flowChartPunchedCar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 a tutor, I need to upload syllabus briefs of subjects into the online learning platform so that I students can refer the learning materials according to the expected learning objectives</a:t>
            </a:r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D09A66EC-626C-4145-A4B7-FF20806130FC}"/>
              </a:ext>
            </a:extLst>
          </p:cNvPr>
          <p:cNvSpPr/>
          <p:nvPr/>
        </p:nvSpPr>
        <p:spPr>
          <a:xfrm>
            <a:off x="2837968" y="4424924"/>
            <a:ext cx="1623829" cy="1391677"/>
          </a:xfrm>
          <a:prstGeom prst="flowChartPunchedCar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 a student, I need to refer more learning materials in my weak areas so that I can improve my skills my weak areas</a:t>
            </a:r>
          </a:p>
        </p:txBody>
      </p:sp>
    </p:spTree>
    <p:extLst>
      <p:ext uri="{BB962C8B-B14F-4D97-AF65-F5344CB8AC3E}">
        <p14:creationId xmlns:p14="http://schemas.microsoft.com/office/powerpoint/2010/main" val="377771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A07C759-06F4-4873-883B-52848A64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D8E24F-89FE-4E45-9AE5-B9AD08B37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485309"/>
            <a:ext cx="10363200" cy="1140292"/>
          </a:xfrm>
        </p:spPr>
        <p:txBody>
          <a:bodyPr/>
          <a:lstStyle/>
          <a:p>
            <a:pPr algn="l"/>
            <a:r>
              <a:rPr lang="en-US"/>
              <a:t>Work breakdown structure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881A078-0361-414D-AD60-FC20CD758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444078"/>
            <a:ext cx="9719592" cy="507525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18E7C0-6164-4530-BB75-856397F96738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Thammita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610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271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Work Schedule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C3334E-D6C9-4810-8468-1DC0E14CEBB0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Thammita</a:t>
            </a:r>
            <a:r>
              <a:rPr lang="en-US" sz="1800">
                <a:solidFill>
                  <a:schemeClr val="tx1"/>
                </a:solidFill>
              </a:rPr>
              <a:t>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C550C8-009F-45B9-B396-C44A3FAF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063" y="1727848"/>
            <a:ext cx="9128269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01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271" y="711200"/>
            <a:ext cx="10363200" cy="838200"/>
          </a:xfrm>
        </p:spPr>
        <p:txBody>
          <a:bodyPr>
            <a:normAutofit/>
          </a:bodyPr>
          <a:lstStyle/>
          <a:p>
            <a:pPr algn="l"/>
            <a:r>
              <a:rPr lang="en-US"/>
              <a:t>References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486C9F-A7C2-4ED9-95CF-DCAB81844C55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IT19120362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Thammita</a:t>
            </a:r>
            <a:r>
              <a:rPr lang="en-US" sz="1800">
                <a:solidFill>
                  <a:schemeClr val="tx1"/>
                </a:solidFill>
              </a:rPr>
              <a:t> D.H.M.M.P.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F848B0-DD31-4349-9D13-85DA0AD1CB02}"/>
              </a:ext>
            </a:extLst>
          </p:cNvPr>
          <p:cNvSpPr txBox="1"/>
          <p:nvPr/>
        </p:nvSpPr>
        <p:spPr>
          <a:xfrm>
            <a:off x="1099321" y="1603510"/>
            <a:ext cx="96571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</a:rPr>
              <a:t>[1] M. Salehi, I. N. </a:t>
            </a:r>
            <a:r>
              <a:rPr lang="en-US" sz="1800" b="0" i="0" err="1">
                <a:solidFill>
                  <a:srgbClr val="000000"/>
                </a:solidFill>
                <a:effectLst/>
              </a:rPr>
              <a:t>Kmalabadi</a:t>
            </a:r>
            <a:r>
              <a:rPr lang="en-US" sz="1800" b="0" i="0">
                <a:solidFill>
                  <a:srgbClr val="000000"/>
                </a:solidFill>
                <a:effectLst/>
              </a:rPr>
              <a:t>, and M. B. G. </a:t>
            </a:r>
            <a:r>
              <a:rPr lang="en-US" sz="1800" b="0" i="0" err="1">
                <a:solidFill>
                  <a:srgbClr val="000000"/>
                </a:solidFill>
                <a:effectLst/>
              </a:rPr>
              <a:t>Ghoushchi</a:t>
            </a:r>
            <a:r>
              <a:rPr lang="en-US" sz="1800" b="0" i="0">
                <a:solidFill>
                  <a:srgbClr val="000000"/>
                </a:solidFill>
                <a:effectLst/>
              </a:rPr>
              <a:t>, “A New Recommendation Approach Based on Implicit Attributes of Learning Material,” </a:t>
            </a:r>
            <a:r>
              <a:rPr lang="en-US" sz="1800" b="0" i="1">
                <a:solidFill>
                  <a:srgbClr val="000000"/>
                </a:solidFill>
                <a:effectLst/>
              </a:rPr>
              <a:t>IERI Procedia</a:t>
            </a:r>
            <a:r>
              <a:rPr lang="en-US" sz="1800" b="0" i="0">
                <a:solidFill>
                  <a:srgbClr val="000000"/>
                </a:solidFill>
                <a:effectLst/>
              </a:rPr>
              <a:t>, vol. 2, pp. 571–576, 2012, </a:t>
            </a:r>
            <a:r>
              <a:rPr lang="en-US" sz="1800" b="0" i="0" err="1">
                <a:solidFill>
                  <a:srgbClr val="000000"/>
                </a:solidFill>
                <a:effectLst/>
              </a:rPr>
              <a:t>doi</a:t>
            </a:r>
            <a:r>
              <a:rPr lang="en-US" sz="1800" b="0" i="0">
                <a:solidFill>
                  <a:srgbClr val="000000"/>
                </a:solidFill>
                <a:effectLst/>
              </a:rPr>
              <a:t>: 10.1016/j.ieri.2012.06.136. </a:t>
            </a:r>
          </a:p>
          <a:p>
            <a:pPr algn="l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</a:rPr>
              <a:t>[2] M. Salehi, I. </a:t>
            </a:r>
            <a:r>
              <a:rPr lang="en-US" sz="1800" b="0" i="0" err="1">
                <a:solidFill>
                  <a:srgbClr val="000000"/>
                </a:solidFill>
                <a:effectLst/>
              </a:rPr>
              <a:t>Nakhai</a:t>
            </a:r>
            <a:r>
              <a:rPr lang="en-US" sz="1800" b="0" i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</a:rPr>
              <a:t>Kamalabadi</a:t>
            </a:r>
            <a:r>
              <a:rPr lang="en-US" sz="1800" b="0" i="0">
                <a:solidFill>
                  <a:srgbClr val="000000"/>
                </a:solidFill>
                <a:effectLst/>
              </a:rPr>
              <a:t>, and M. B. </a:t>
            </a:r>
            <a:r>
              <a:rPr lang="en-US" sz="1800" b="0" i="0" err="1">
                <a:solidFill>
                  <a:srgbClr val="000000"/>
                </a:solidFill>
                <a:effectLst/>
              </a:rPr>
              <a:t>Ghaznavi</a:t>
            </a:r>
            <a:r>
              <a:rPr lang="en-US" sz="1800" b="0" i="0">
                <a:solidFill>
                  <a:srgbClr val="000000"/>
                </a:solidFill>
                <a:effectLst/>
              </a:rPr>
              <a:t> </a:t>
            </a:r>
            <a:r>
              <a:rPr lang="en-US" sz="1800" b="0" i="0" err="1">
                <a:solidFill>
                  <a:srgbClr val="000000"/>
                </a:solidFill>
                <a:effectLst/>
              </a:rPr>
              <a:t>Ghoushchi</a:t>
            </a:r>
            <a:r>
              <a:rPr lang="en-US" sz="1800" b="0" i="0">
                <a:solidFill>
                  <a:srgbClr val="000000"/>
                </a:solidFill>
                <a:effectLst/>
              </a:rPr>
              <a:t>, “Personalized recommendation of learning material using sequential pattern mining and attribute based collaborative filtering,” </a:t>
            </a:r>
            <a:r>
              <a:rPr lang="en-US" sz="1800" b="0" i="1">
                <a:solidFill>
                  <a:srgbClr val="000000"/>
                </a:solidFill>
                <a:effectLst/>
              </a:rPr>
              <a:t>Educ Inf Technol</a:t>
            </a:r>
            <a:r>
              <a:rPr lang="en-US" sz="1800" b="0" i="0">
                <a:solidFill>
                  <a:srgbClr val="000000"/>
                </a:solidFill>
                <a:effectLst/>
              </a:rPr>
              <a:t>, vol. 19, no. 4, pp. 713–735, Dec. 2014, </a:t>
            </a:r>
            <a:r>
              <a:rPr lang="en-US" sz="1800" b="0" i="0" err="1">
                <a:solidFill>
                  <a:srgbClr val="000000"/>
                </a:solidFill>
                <a:effectLst/>
              </a:rPr>
              <a:t>doi</a:t>
            </a:r>
            <a:r>
              <a:rPr lang="en-US" sz="1800" b="0" i="0">
                <a:solidFill>
                  <a:srgbClr val="000000"/>
                </a:solidFill>
                <a:effectLst/>
              </a:rPr>
              <a:t>: 10.1007/s10639-012-9245-5. </a:t>
            </a:r>
          </a:p>
          <a:p>
            <a:pPr algn="l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</a:rPr>
              <a:t>[3] “An association rule based recommender system for learning materials recommendation.” https://vpn.sliit.lk/proxy/11ea7a12/https/ieeexplore.ieee.org/document/9470635 (accessed Jan. 04, 2022). </a:t>
            </a:r>
          </a:p>
          <a:p>
            <a:pPr algn="l" rtl="0" fontAlgn="base"/>
            <a:endParaRPr lang="en-US" b="0" i="0">
              <a:solidFill>
                <a:srgbClr val="000000"/>
              </a:solidFill>
              <a:effectLst/>
            </a:endParaRPr>
          </a:p>
          <a:p>
            <a:pPr algn="l" rtl="0" fontAlgn="base"/>
            <a:r>
              <a:rPr lang="en-US" sz="1800" b="0" i="0">
                <a:solidFill>
                  <a:srgbClr val="000000"/>
                </a:solidFill>
                <a:effectLst/>
              </a:rPr>
              <a:t>[4] </a:t>
            </a:r>
            <a:r>
              <a:rPr lang="en-US" sz="1800">
                <a:effectLst/>
                <a:ea typeface="Calibri" panose="020F0502020204030204" pitchFamily="34" charset="0"/>
              </a:rPr>
              <a:t>F.-J. Liu, “Design of Self-Directed E-Learning Material Recommendation System with On-Line Evaluation,” in </a:t>
            </a:r>
            <a:r>
              <a:rPr lang="en-US" sz="1800" i="1">
                <a:effectLst/>
                <a:ea typeface="Calibri" panose="020F0502020204030204" pitchFamily="34" charset="0"/>
              </a:rPr>
              <a:t>2008 International Conference on Convergence and Hybrid Information Technology</a:t>
            </a:r>
            <a:r>
              <a:rPr lang="en-US" sz="1800">
                <a:effectLst/>
                <a:ea typeface="Calibri" panose="020F0502020204030204" pitchFamily="34" charset="0"/>
              </a:rPr>
              <a:t>, </a:t>
            </a:r>
            <a:r>
              <a:rPr lang="en-US" sz="1800" err="1">
                <a:effectLst/>
                <a:ea typeface="Calibri" panose="020F0502020204030204" pitchFamily="34" charset="0"/>
              </a:rPr>
              <a:t>Daejon</a:t>
            </a:r>
            <a:r>
              <a:rPr lang="en-US" sz="1800">
                <a:effectLst/>
                <a:ea typeface="Calibri" panose="020F0502020204030204" pitchFamily="34" charset="0"/>
              </a:rPr>
              <a:t>, South Korea, 2008, pp. 274–277. </a:t>
            </a:r>
            <a:r>
              <a:rPr lang="en-US" sz="1800" err="1">
                <a:effectLst/>
                <a:ea typeface="Calibri" panose="020F0502020204030204" pitchFamily="34" charset="0"/>
              </a:rPr>
              <a:t>doi</a:t>
            </a:r>
            <a:r>
              <a:rPr lang="en-US" sz="1800">
                <a:effectLst/>
                <a:ea typeface="Calibri" panose="020F0502020204030204" pitchFamily="34" charset="0"/>
              </a:rPr>
              <a:t>: 10.1109/ICHIT.2008.184.</a:t>
            </a:r>
            <a:endParaRPr lang="en-US" b="0" i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1228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7B0D-6001-4940-886B-2C8AC534E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990" y="3857625"/>
            <a:ext cx="10363200" cy="1470025"/>
          </a:xfrm>
        </p:spPr>
        <p:txBody>
          <a:bodyPr/>
          <a:lstStyle/>
          <a:p>
            <a:pPr algn="l"/>
            <a:r>
              <a:rPr lang="en-US" b="1">
                <a:latin typeface="Adobe Devanagari"/>
              </a:rPr>
              <a:t>IT19138114 | HIRIMUTHUGODA U.J</a:t>
            </a:r>
            <a:endParaRPr lang="en-US">
              <a:latin typeface="Adobe Devanaga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6BF3F-9056-40E1-B998-44F153C81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990" y="4870450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Specialization: Software Engineering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768DB2D-1842-43CF-A78D-38C9F8DAC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49E790-5DA9-4F7F-BDE5-08AA8B5A5662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err="1">
                <a:solidFill>
                  <a:schemeClr val="tx1"/>
                </a:solidFill>
              </a:rPr>
              <a:t>Hirimuthugoda</a:t>
            </a:r>
            <a:r>
              <a:rPr lang="en-US" sz="1800">
                <a:solidFill>
                  <a:schemeClr val="tx1"/>
                </a:solidFill>
              </a:rPr>
              <a:t> U.J</a:t>
            </a:r>
            <a:r>
              <a:rPr lang="en-US" b="1">
                <a:solidFill>
                  <a:schemeClr val="tx1"/>
                </a:solidFill>
              </a:rPr>
              <a:t>  </a:t>
            </a:r>
            <a:r>
              <a:rPr lang="en-US" sz="1800">
                <a:solidFill>
                  <a:schemeClr val="tx1"/>
                </a:solidFill>
              </a:rPr>
              <a:t>|</a:t>
            </a:r>
            <a:r>
              <a:rPr lang="en-US">
                <a:solidFill>
                  <a:schemeClr val="tx1"/>
                </a:solidFill>
              </a:rPr>
              <a:t>  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7" name="Picture 6" descr="A person in a suit&#10;&#10;Description automatically generated with low confidence">
            <a:extLst>
              <a:ext uri="{FF2B5EF4-FFF2-40B4-BE49-F238E27FC236}">
                <a16:creationId xmlns:a16="http://schemas.microsoft.com/office/drawing/2014/main" id="{936A013A-D366-4AC6-8669-BF22BF8C5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081178"/>
            <a:ext cx="2019300" cy="26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8833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7220-1799-492D-89A5-3DC458032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5375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070ED-5F03-4EEA-881E-A40358655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750" y="2232024"/>
            <a:ext cx="8534400" cy="17526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Case study background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Research gap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Identified research problem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20AD754-1B3C-4F76-9938-5BBAEAA53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6BCCF6-CA9D-4C2A-B6B1-2B9E7F32D17C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Hirimuthugoda</a:t>
            </a:r>
            <a:r>
              <a:rPr lang="en-US" sz="1800">
                <a:solidFill>
                  <a:schemeClr val="tx1"/>
                </a:solidFill>
              </a:rPr>
              <a:t> U.J.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463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Background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F14714-C11D-4303-AEF1-E135C943190A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Hirimuthugoda</a:t>
            </a:r>
            <a:r>
              <a:rPr lang="en-US" sz="1800">
                <a:solidFill>
                  <a:schemeClr val="tx1"/>
                </a:solidFill>
              </a:rPr>
              <a:t> U.J.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1026" name="Picture 2" descr="Forms response chart. Question title: How is your awareness of your personal skills? ( Ex: Problem solving, creative thinking, analytical skills..). Number of responses: 47 responses.">
            <a:extLst>
              <a:ext uri="{FF2B5EF4-FFF2-40B4-BE49-F238E27FC236}">
                <a16:creationId xmlns:a16="http://schemas.microsoft.com/office/drawing/2014/main" id="{0D1C101D-08B1-4E65-A4A2-CCE27816C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996" y="2232024"/>
            <a:ext cx="5721364" cy="25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A655C0E1-2D87-48C7-972B-C69BCF361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3806" y="2232024"/>
            <a:ext cx="4926058" cy="32210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/>
              <a:t>What is student performance analysis and what are the things to consider?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/>
              <a:t>Why personal skills are important?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/>
              <a:t>Capabilities of existing systems to do an accurate performance analysis</a:t>
            </a:r>
          </a:p>
          <a:p>
            <a:pPr algn="l"/>
            <a:endParaRPr lang="en-US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2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Research gap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B5B10-E79D-4C58-A762-F274EFEA630F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Hirimuthugoda U.J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B5B14410-699C-4EB4-BFD7-39243D684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181918"/>
              </p:ext>
            </p:extLst>
          </p:nvPr>
        </p:nvGraphicFramePr>
        <p:xfrm>
          <a:off x="896147" y="2116924"/>
          <a:ext cx="10750497" cy="3698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9911">
                  <a:extLst>
                    <a:ext uri="{9D8B030D-6E8A-4147-A177-3AD203B41FA5}">
                      <a16:colId xmlns:a16="http://schemas.microsoft.com/office/drawing/2014/main" val="2821871439"/>
                    </a:ext>
                  </a:extLst>
                </a:gridCol>
                <a:gridCol w="1295269">
                  <a:extLst>
                    <a:ext uri="{9D8B030D-6E8A-4147-A177-3AD203B41FA5}">
                      <a16:colId xmlns:a16="http://schemas.microsoft.com/office/drawing/2014/main" val="1922154240"/>
                    </a:ext>
                  </a:extLst>
                </a:gridCol>
                <a:gridCol w="1160786">
                  <a:extLst>
                    <a:ext uri="{9D8B030D-6E8A-4147-A177-3AD203B41FA5}">
                      <a16:colId xmlns:a16="http://schemas.microsoft.com/office/drawing/2014/main" val="4250187749"/>
                    </a:ext>
                  </a:extLst>
                </a:gridCol>
                <a:gridCol w="1688687">
                  <a:extLst>
                    <a:ext uri="{9D8B030D-6E8A-4147-A177-3AD203B41FA5}">
                      <a16:colId xmlns:a16="http://schemas.microsoft.com/office/drawing/2014/main" val="1606022372"/>
                    </a:ext>
                  </a:extLst>
                </a:gridCol>
                <a:gridCol w="1509826">
                  <a:extLst>
                    <a:ext uri="{9D8B030D-6E8A-4147-A177-3AD203B41FA5}">
                      <a16:colId xmlns:a16="http://schemas.microsoft.com/office/drawing/2014/main" val="3950583499"/>
                    </a:ext>
                  </a:extLst>
                </a:gridCol>
                <a:gridCol w="1293335">
                  <a:extLst>
                    <a:ext uri="{9D8B030D-6E8A-4147-A177-3AD203B41FA5}">
                      <a16:colId xmlns:a16="http://schemas.microsoft.com/office/drawing/2014/main" val="1863146495"/>
                    </a:ext>
                  </a:extLst>
                </a:gridCol>
                <a:gridCol w="1183509">
                  <a:extLst>
                    <a:ext uri="{9D8B030D-6E8A-4147-A177-3AD203B41FA5}">
                      <a16:colId xmlns:a16="http://schemas.microsoft.com/office/drawing/2014/main" val="1572850431"/>
                    </a:ext>
                  </a:extLst>
                </a:gridCol>
                <a:gridCol w="1259174">
                  <a:extLst>
                    <a:ext uri="{9D8B030D-6E8A-4147-A177-3AD203B41FA5}">
                      <a16:colId xmlns:a16="http://schemas.microsoft.com/office/drawing/2014/main" val="2679648567"/>
                    </a:ext>
                  </a:extLst>
                </a:gridCol>
              </a:tblGrid>
              <a:tr h="434994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Research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/>
                        <a:t>Performance evaluation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Weak learning areas identification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US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Additionally considered factors in performance analysis (Through assessments)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876765"/>
                  </a:ext>
                </a:extLst>
              </a:tr>
              <a:tr h="546543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Platform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Subject knowladge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Personal skills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Concept of the question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Spent Time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Difficulty level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Answering confidence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9589777"/>
                  </a:ext>
                </a:extLst>
              </a:tr>
              <a:tr h="497775">
                <a:tc>
                  <a:txBody>
                    <a:bodyPr/>
                    <a:lstStyle/>
                    <a:p>
                      <a:r>
                        <a:rPr lang="en-US"/>
                        <a:t>Research A 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   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 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>
                        <a:solidFill>
                          <a:srgbClr val="FF0000"/>
                        </a:solidFill>
                        <a:latin typeface="Font Awesome 5 Free Solid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 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>
                        <a:solidFill>
                          <a:srgbClr val="FF0000"/>
                        </a:solidFill>
                        <a:latin typeface="Font Awesome 5 Free Solid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 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>
                        <a:solidFill>
                          <a:srgbClr val="FF0000"/>
                        </a:solidFill>
                        <a:latin typeface="Font Awesome 5 Free Solid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 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>
                        <a:solidFill>
                          <a:srgbClr val="FF0000"/>
                        </a:solidFill>
                        <a:latin typeface="Font Awesome 5 Free Solid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51188"/>
                  </a:ext>
                </a:extLst>
              </a:tr>
              <a:tr h="497775">
                <a:tc>
                  <a:txBody>
                    <a:bodyPr/>
                    <a:lstStyle/>
                    <a:p>
                      <a:r>
                        <a:rPr lang="en-US"/>
                        <a:t>Research B 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  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 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 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>
                        <a:solidFill>
                          <a:srgbClr val="FF0000"/>
                        </a:solidFill>
                        <a:latin typeface="Font Awesome 5 Free Solid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 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>
                        <a:solidFill>
                          <a:srgbClr val="FF0000"/>
                        </a:solidFill>
                        <a:latin typeface="Font Awesome 5 Free Solid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612553"/>
                  </a:ext>
                </a:extLst>
              </a:tr>
              <a:tr h="497775">
                <a:tc>
                  <a:txBody>
                    <a:bodyPr/>
                    <a:lstStyle/>
                    <a:p>
                      <a:r>
                        <a:rPr lang="en-US"/>
                        <a:t>Research C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    </a:t>
                      </a:r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>
                        <a:solidFill>
                          <a:srgbClr val="FF0000"/>
                        </a:solidFill>
                        <a:latin typeface="Font Awesome 5 Free Solid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>
                        <a:solidFill>
                          <a:srgbClr val="FF0000"/>
                        </a:solidFill>
                        <a:latin typeface="Font Awesome 5 Free Solid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  </a:t>
                      </a:r>
                      <a:endParaRPr lang="en-US">
                        <a:solidFill>
                          <a:srgbClr val="FF0000"/>
                        </a:solidFill>
                        <a:latin typeface="Font Awesome 5 Free Solid"/>
                      </a:endParaRP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894543"/>
                  </a:ext>
                </a:extLst>
              </a:tr>
              <a:tr h="497775">
                <a:tc>
                  <a:txBody>
                    <a:bodyPr/>
                    <a:lstStyle/>
                    <a:p>
                      <a:r>
                        <a:rPr lang="en-US"/>
                        <a:t>AITor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  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 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Font Awesome 5 Free Solid"/>
                        </a:rPr>
                        <a:t>  </a:t>
                      </a: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   </a:t>
                      </a:r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980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254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D055373-9290-45D3-91DA-CD66D3442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54BB12-06A3-4DEE-AC1C-7EABEE793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069" y="4564474"/>
            <a:ext cx="1572768" cy="15727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080ADB-94F9-42CF-B9FB-4D8E42F23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71" y="1600826"/>
            <a:ext cx="3458762" cy="2305841"/>
          </a:xfrm>
          <a:prstGeom prst="rect">
            <a:avLst/>
          </a:prstGeom>
        </p:spPr>
      </p:pic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B98D65B1-88F6-4E82-A400-10B8B35D72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26" y="4564474"/>
            <a:ext cx="2223707" cy="1617241"/>
          </a:xfrm>
          <a:prstGeom prst="rect">
            <a:avLst/>
          </a:prstGeom>
        </p:spPr>
      </p:pic>
      <p:pic>
        <p:nvPicPr>
          <p:cNvPr id="24" name="Picture 23" descr="A picture containing text&#10;&#10;Description automatically generated">
            <a:extLst>
              <a:ext uri="{FF2B5EF4-FFF2-40B4-BE49-F238E27FC236}">
                <a16:creationId xmlns:a16="http://schemas.microsoft.com/office/drawing/2014/main" id="{0EA7EC8B-524A-4263-BDA5-8C7C541CF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887" y="2591831"/>
            <a:ext cx="1805265" cy="163196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DE4422F-9DDC-4A40-8546-C3073194E05D}"/>
              </a:ext>
            </a:extLst>
          </p:cNvPr>
          <p:cNvSpPr txBox="1"/>
          <p:nvPr/>
        </p:nvSpPr>
        <p:spPr>
          <a:xfrm>
            <a:off x="7675591" y="4385274"/>
            <a:ext cx="1306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Baskerville Old Face" panose="02020602080505020303" pitchFamily="18" charset="0"/>
              </a:rPr>
              <a:t>WTH is this??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05550D-C98C-433A-8A46-FF5F88EEC98A}"/>
              </a:ext>
            </a:extLst>
          </p:cNvPr>
          <p:cNvSpPr txBox="1"/>
          <p:nvPr/>
        </p:nvSpPr>
        <p:spPr>
          <a:xfrm>
            <a:off x="10426213" y="4693051"/>
            <a:ext cx="1306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err="1">
                <a:latin typeface="Baskerville Old Face" panose="02020602080505020303" pitchFamily="18" charset="0"/>
              </a:rPr>
              <a:t>Urrrrrghhh</a:t>
            </a:r>
            <a:r>
              <a:rPr lang="en-US" sz="1400">
                <a:latin typeface="Baskerville Old Face" panose="02020602080505020303" pitchFamily="18" charset="0"/>
              </a:rPr>
              <a:t>!!!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0B2C2D-CB45-4377-9E49-CCE366A52658}"/>
              </a:ext>
            </a:extLst>
          </p:cNvPr>
          <p:cNvSpPr txBox="1"/>
          <p:nvPr/>
        </p:nvSpPr>
        <p:spPr>
          <a:xfrm>
            <a:off x="8709946" y="2284054"/>
            <a:ext cx="1555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Baskerville Old Face" panose="02020602080505020303" pitchFamily="18" charset="0"/>
              </a:rPr>
              <a:t>I can’t do this!!!!!</a:t>
            </a:r>
          </a:p>
        </p:txBody>
      </p: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87E5622D-2177-43F5-8804-341C3C1FAE1B}"/>
              </a:ext>
            </a:extLst>
          </p:cNvPr>
          <p:cNvSpPr/>
          <p:nvPr/>
        </p:nvSpPr>
        <p:spPr>
          <a:xfrm>
            <a:off x="2286000" y="773401"/>
            <a:ext cx="2975867" cy="913189"/>
          </a:xfrm>
          <a:prstGeom prst="wedgeEllipseCallout">
            <a:avLst>
              <a:gd name="adj1" fmla="val -24909"/>
              <a:gd name="adj2" fmla="val 7169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69F84E-DAF8-4153-A3E9-AE0D65D76210}"/>
              </a:ext>
            </a:extLst>
          </p:cNvPr>
          <p:cNvSpPr txBox="1"/>
          <p:nvPr/>
        </p:nvSpPr>
        <p:spPr>
          <a:xfrm>
            <a:off x="2728451" y="1033225"/>
            <a:ext cx="2894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>
                    <a:lumMod val="25000"/>
                  </a:schemeClr>
                </a:solidFill>
                <a:latin typeface="Baskerville Old Face" panose="02020602080505020303" pitchFamily="18" charset="0"/>
              </a:rPr>
              <a:t>CAN YOU HEAR ME ????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3CCCD5-3C9B-4B28-B3F9-E3FF1AC4580E}"/>
              </a:ext>
            </a:extLst>
          </p:cNvPr>
          <p:cNvCxnSpPr>
            <a:cxnSpLocks/>
          </p:cNvCxnSpPr>
          <p:nvPr/>
        </p:nvCxnSpPr>
        <p:spPr>
          <a:xfrm flipV="1">
            <a:off x="3181543" y="1229995"/>
            <a:ext cx="5629275" cy="4532936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CD28E4D-EB7B-451D-AAE1-C62302E452C4}"/>
              </a:ext>
            </a:extLst>
          </p:cNvPr>
          <p:cNvSpPr txBox="1"/>
          <p:nvPr/>
        </p:nvSpPr>
        <p:spPr>
          <a:xfrm>
            <a:off x="4447036" y="2681431"/>
            <a:ext cx="1842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F0"/>
                </a:solidFill>
                <a:latin typeface="Articulate Extrabold" panose="02000503050000020004" pitchFamily="2" charset="0"/>
              </a:rPr>
              <a:t>TEACHERS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2DD046-07A4-4F1E-ABAF-519A33574465}"/>
              </a:ext>
            </a:extLst>
          </p:cNvPr>
          <p:cNvSpPr txBox="1"/>
          <p:nvPr/>
        </p:nvSpPr>
        <p:spPr>
          <a:xfrm>
            <a:off x="5996180" y="3639694"/>
            <a:ext cx="189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00B0F0"/>
                </a:solidFill>
                <a:latin typeface="Articulate Extrabold" panose="02000503050000020004" pitchFamily="2" charset="0"/>
              </a:rPr>
              <a:t>STUDENTS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69AC60-AC9B-43B3-8CE3-B0002040A09C}"/>
              </a:ext>
            </a:extLst>
          </p:cNvPr>
          <p:cNvSpPr txBox="1"/>
          <p:nvPr/>
        </p:nvSpPr>
        <p:spPr>
          <a:xfrm>
            <a:off x="5785709" y="3178029"/>
            <a:ext cx="1709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Articulate Extrabold" panose="02000503050000020004" pitchFamily="2" charset="0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106378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771524"/>
            <a:ext cx="10363200" cy="1470025"/>
          </a:xfrm>
        </p:spPr>
        <p:txBody>
          <a:bodyPr/>
          <a:lstStyle/>
          <a:p>
            <a:pPr algn="l"/>
            <a:r>
              <a:rPr lang="en-US"/>
              <a:t>Identified research problem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087BCB-1E6F-45F2-9D18-4D9FAB527494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Hirimuthugoda U.J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text, toy, vector graphics&#10;&#10;Description automatically generated">
            <a:extLst>
              <a:ext uri="{FF2B5EF4-FFF2-40B4-BE49-F238E27FC236}">
                <a16:creationId xmlns:a16="http://schemas.microsoft.com/office/drawing/2014/main" id="{E72BEA58-3E85-459F-A58D-62CE6D200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89069" y="2497663"/>
            <a:ext cx="1223962" cy="1130326"/>
          </a:xfrm>
          <a:prstGeom prst="rect">
            <a:avLst/>
          </a:prstGeom>
        </p:spPr>
      </p:pic>
      <p:pic>
        <p:nvPicPr>
          <p:cNvPr id="10" name="Picture 9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6AC7C07F-1BA5-4A5B-B4A8-94EE74321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044868" y="2082103"/>
            <a:ext cx="791537" cy="652578"/>
          </a:xfrm>
          <a:prstGeom prst="rect">
            <a:avLst/>
          </a:prstGeom>
        </p:spPr>
      </p:pic>
      <p:pic>
        <p:nvPicPr>
          <p:cNvPr id="12" name="Picture 11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8E536C9F-06EE-4447-9082-124F1D018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0499026" flipH="1">
            <a:off x="7960143" y="1798447"/>
            <a:ext cx="822493" cy="652578"/>
          </a:xfrm>
          <a:prstGeom prst="rect">
            <a:avLst/>
          </a:prstGeom>
        </p:spPr>
      </p:pic>
      <p:pic>
        <p:nvPicPr>
          <p:cNvPr id="13" name="Picture 12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256FD45D-F688-48B7-9D6E-D9D019DC7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flipH="1">
            <a:off x="8567854" y="2230171"/>
            <a:ext cx="822493" cy="6525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E36C41-55EF-4D6C-B2C1-93CB17B29F90}"/>
              </a:ext>
            </a:extLst>
          </p:cNvPr>
          <p:cNvSpPr txBox="1"/>
          <p:nvPr/>
        </p:nvSpPr>
        <p:spPr>
          <a:xfrm>
            <a:off x="7201783" y="220161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3E7EF6-819E-4DB2-A0F6-8DF5B185A41C}"/>
              </a:ext>
            </a:extLst>
          </p:cNvPr>
          <p:cNvSpPr txBox="1"/>
          <p:nvPr/>
        </p:nvSpPr>
        <p:spPr>
          <a:xfrm>
            <a:off x="8173258" y="191450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04B64B-BA1A-4E3F-90C6-C86A88746D42}"/>
              </a:ext>
            </a:extLst>
          </p:cNvPr>
          <p:cNvSpPr txBox="1"/>
          <p:nvPr/>
        </p:nvSpPr>
        <p:spPr>
          <a:xfrm>
            <a:off x="8760660" y="2364285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519D4-64E0-43F1-A23A-EEC728826F4B}"/>
              </a:ext>
            </a:extLst>
          </p:cNvPr>
          <p:cNvSpPr txBox="1"/>
          <p:nvPr/>
        </p:nvSpPr>
        <p:spPr>
          <a:xfrm>
            <a:off x="7229505" y="3622149"/>
            <a:ext cx="2293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/>
              <a:t>Which path should I choose?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43C007-3290-4489-8A4D-AD2FF48692CD}"/>
              </a:ext>
            </a:extLst>
          </p:cNvPr>
          <p:cNvSpPr txBox="1"/>
          <p:nvPr/>
        </p:nvSpPr>
        <p:spPr>
          <a:xfrm>
            <a:off x="1437852" y="2324480"/>
            <a:ext cx="4993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Students can’t get accurate performance analysis in existing learning  platforms</a:t>
            </a:r>
          </a:p>
        </p:txBody>
      </p:sp>
      <p:pic>
        <p:nvPicPr>
          <p:cNvPr id="1026" name="Picture 2" descr="Forms response chart. Question title: Do you aware of the demand for personal skills in the industry?. Number of responses: 47 responses.">
            <a:extLst>
              <a:ext uri="{FF2B5EF4-FFF2-40B4-BE49-F238E27FC236}">
                <a16:creationId xmlns:a16="http://schemas.microsoft.com/office/drawing/2014/main" id="{AE6BDF09-0569-4127-BC13-FE5A0AB4A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218" y="4036512"/>
            <a:ext cx="5400675" cy="227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E3B00B-540E-48FF-AF0A-BE83E8357446}"/>
              </a:ext>
            </a:extLst>
          </p:cNvPr>
          <p:cNvSpPr txBox="1"/>
          <p:nvPr/>
        </p:nvSpPr>
        <p:spPr>
          <a:xfrm>
            <a:off x="1422400" y="3575983"/>
            <a:ext cx="4785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Existing learning platforms focus on student’s technical skills only.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7E2703-F141-4940-8D0E-5CD5B9195F7D}"/>
              </a:ext>
            </a:extLst>
          </p:cNvPr>
          <p:cNvSpPr txBox="1"/>
          <p:nvPr/>
        </p:nvSpPr>
        <p:spPr>
          <a:xfrm>
            <a:off x="1422400" y="4727869"/>
            <a:ext cx="4993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Inaccurate performance analysis may lead to wrong academic and career decisions.</a:t>
            </a:r>
          </a:p>
        </p:txBody>
      </p:sp>
    </p:spTree>
    <p:extLst>
      <p:ext uri="{BB962C8B-B14F-4D97-AF65-F5344CB8AC3E}">
        <p14:creationId xmlns:p14="http://schemas.microsoft.com/office/powerpoint/2010/main" val="959515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EB86-92EE-4FFC-88E5-45973503F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758826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STEPS WE ARE FOLLOWING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3366D4-E50E-4D25-8092-934934389B3E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Hirimuthugoda U.J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F3405AE-5D96-4929-8252-6C06901A6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7D484A-6FBF-46F0-80C2-0952DBAD0222}"/>
              </a:ext>
            </a:extLst>
          </p:cNvPr>
          <p:cNvGrpSpPr/>
          <p:nvPr/>
        </p:nvGrpSpPr>
        <p:grpSpPr>
          <a:xfrm>
            <a:off x="2224301" y="2118324"/>
            <a:ext cx="7743397" cy="3566745"/>
            <a:chOff x="1788957" y="1562213"/>
            <a:chExt cx="8245282" cy="37979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C94182D-F1A8-4CAB-AD43-AC6FFF7CE355}"/>
                </a:ext>
              </a:extLst>
            </p:cNvPr>
            <p:cNvGrpSpPr/>
            <p:nvPr/>
          </p:nvGrpSpPr>
          <p:grpSpPr>
            <a:xfrm>
              <a:off x="1995808" y="1949378"/>
              <a:ext cx="8022527" cy="3303980"/>
              <a:chOff x="2096293" y="2681289"/>
              <a:chExt cx="6464264" cy="266223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5C5952B-1DDE-44EA-B767-8B2CB25994A5}"/>
                  </a:ext>
                </a:extLst>
              </p:cNvPr>
              <p:cNvGrpSpPr/>
              <p:nvPr/>
            </p:nvGrpSpPr>
            <p:grpSpPr>
              <a:xfrm>
                <a:off x="2931798" y="2992631"/>
                <a:ext cx="4639396" cy="2039547"/>
                <a:chOff x="2931798" y="2992631"/>
                <a:chExt cx="4639396" cy="2039547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04DD88C8-E97B-492D-BF30-96D93CC2D5E8}"/>
                    </a:ext>
                  </a:extLst>
                </p:cNvPr>
                <p:cNvSpPr/>
                <p:nvPr/>
              </p:nvSpPr>
              <p:spPr>
                <a:xfrm>
                  <a:off x="2931798" y="3533777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  <a:highlight>
                      <a:srgbClr val="008080"/>
                    </a:highlight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93AA7C3C-ADEE-47A6-93D1-CBF0AB111D22}"/>
                    </a:ext>
                  </a:extLst>
                </p:cNvPr>
                <p:cNvSpPr/>
                <p:nvPr/>
              </p:nvSpPr>
              <p:spPr>
                <a:xfrm>
                  <a:off x="4481168" y="2992631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02639BE6-A5F3-497A-981A-6778D1A870F8}"/>
                    </a:ext>
                  </a:extLst>
                </p:cNvPr>
                <p:cNvSpPr/>
                <p:nvPr/>
              </p:nvSpPr>
              <p:spPr>
                <a:xfrm>
                  <a:off x="7537229" y="2992631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2DEAD7FA-53B9-4366-8A95-73A35CACED5D}"/>
                    </a:ext>
                  </a:extLst>
                </p:cNvPr>
                <p:cNvSpPr/>
                <p:nvPr/>
              </p:nvSpPr>
              <p:spPr>
                <a:xfrm>
                  <a:off x="6002089" y="3533777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9F8BCA01-BD03-4AE7-A24B-ACFAEE472E20}"/>
                  </a:ext>
                </a:extLst>
              </p:cNvPr>
              <p:cNvSpPr/>
              <p:nvPr/>
            </p:nvSpPr>
            <p:spPr>
              <a:xfrm>
                <a:off x="6701724" y="4012404"/>
                <a:ext cx="1704973" cy="1331115"/>
              </a:xfrm>
              <a:custGeom>
                <a:avLst/>
                <a:gdLst>
                  <a:gd name="connsiteX0" fmla="*/ 717213 w 1434426"/>
                  <a:gd name="connsiteY0" fmla="*/ 1119892 h 1119892"/>
                  <a:gd name="connsiteX1" fmla="*/ 0 w 1434426"/>
                  <a:gd name="connsiteY1" fmla="*/ 402679 h 1119892"/>
                  <a:gd name="connsiteX2" fmla="*/ 0 w 1434426"/>
                  <a:gd name="connsiteY2" fmla="*/ 0 h 1119892"/>
                  <a:gd name="connsiteX3" fmla="*/ 142875 w 1434426"/>
                  <a:gd name="connsiteY3" fmla="*/ 0 h 1119892"/>
                  <a:gd name="connsiteX4" fmla="*/ 142875 w 1434426"/>
                  <a:gd name="connsiteY4" fmla="*/ 402679 h 1119892"/>
                  <a:gd name="connsiteX5" fmla="*/ 717213 w 1434426"/>
                  <a:gd name="connsiteY5" fmla="*/ 977017 h 1119892"/>
                  <a:gd name="connsiteX6" fmla="*/ 1291552 w 1434426"/>
                  <a:gd name="connsiteY6" fmla="*/ 402679 h 1119892"/>
                  <a:gd name="connsiteX7" fmla="*/ 1291552 w 1434426"/>
                  <a:gd name="connsiteY7" fmla="*/ 0 h 1119892"/>
                  <a:gd name="connsiteX8" fmla="*/ 1434427 w 1434426"/>
                  <a:gd name="connsiteY8" fmla="*/ 0 h 1119892"/>
                  <a:gd name="connsiteX9" fmla="*/ 1434427 w 1434426"/>
                  <a:gd name="connsiteY9" fmla="*/ 402679 h 1119892"/>
                  <a:gd name="connsiteX10" fmla="*/ 717213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717213" y="1119892"/>
                    </a:moveTo>
                    <a:cubicBezTo>
                      <a:pt x="321736" y="1119892"/>
                      <a:pt x="0" y="798157"/>
                      <a:pt x="0" y="402679"/>
                    </a:cubicBezTo>
                    <a:lnTo>
                      <a:pt x="0" y="0"/>
                    </a:lnTo>
                    <a:lnTo>
                      <a:pt x="142875" y="0"/>
                    </a:lnTo>
                    <a:lnTo>
                      <a:pt x="142875" y="402679"/>
                    </a:lnTo>
                    <a:cubicBezTo>
                      <a:pt x="142875" y="719376"/>
                      <a:pt x="400526" y="977017"/>
                      <a:pt x="717213" y="977017"/>
                    </a:cubicBezTo>
                    <a:cubicBezTo>
                      <a:pt x="1033901" y="977017"/>
                      <a:pt x="1291552" y="719376"/>
                      <a:pt x="1291552" y="402679"/>
                    </a:cubicBezTo>
                    <a:lnTo>
                      <a:pt x="1291552" y="0"/>
                    </a:lnTo>
                    <a:lnTo>
                      <a:pt x="1434427" y="0"/>
                    </a:lnTo>
                    <a:lnTo>
                      <a:pt x="1434427" y="402679"/>
                    </a:lnTo>
                    <a:cubicBezTo>
                      <a:pt x="1434427" y="798148"/>
                      <a:pt x="1112691" y="1119892"/>
                      <a:pt x="717213" y="11198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46CEF45-12E9-4AA6-A82B-16663B8481A7}"/>
                  </a:ext>
                </a:extLst>
              </p:cNvPr>
              <p:cNvSpPr/>
              <p:nvPr/>
            </p:nvSpPr>
            <p:spPr>
              <a:xfrm>
                <a:off x="5166584" y="2681289"/>
                <a:ext cx="1704962" cy="1331115"/>
              </a:xfrm>
              <a:custGeom>
                <a:avLst/>
                <a:gdLst>
                  <a:gd name="connsiteX0" fmla="*/ 1434417 w 1434417"/>
                  <a:gd name="connsiteY0" fmla="*/ 1119892 h 1119892"/>
                  <a:gd name="connsiteX1" fmla="*/ 1291542 w 1434417"/>
                  <a:gd name="connsiteY1" fmla="*/ 1119892 h 1119892"/>
                  <a:gd name="connsiteX2" fmla="*/ 1291542 w 1434417"/>
                  <a:gd name="connsiteY2" fmla="*/ 717214 h 1119892"/>
                  <a:gd name="connsiteX3" fmla="*/ 717204 w 1434417"/>
                  <a:gd name="connsiteY3" fmla="*/ 142875 h 1119892"/>
                  <a:gd name="connsiteX4" fmla="*/ 142875 w 1434417"/>
                  <a:gd name="connsiteY4" fmla="*/ 717214 h 1119892"/>
                  <a:gd name="connsiteX5" fmla="*/ 142875 w 1434417"/>
                  <a:gd name="connsiteY5" fmla="*/ 1119892 h 1119892"/>
                  <a:gd name="connsiteX6" fmla="*/ 0 w 1434417"/>
                  <a:gd name="connsiteY6" fmla="*/ 1119892 h 1119892"/>
                  <a:gd name="connsiteX7" fmla="*/ 0 w 1434417"/>
                  <a:gd name="connsiteY7" fmla="*/ 717214 h 1119892"/>
                  <a:gd name="connsiteX8" fmla="*/ 717204 w 1434417"/>
                  <a:gd name="connsiteY8" fmla="*/ 0 h 1119892"/>
                  <a:gd name="connsiteX9" fmla="*/ 1434417 w 1434417"/>
                  <a:gd name="connsiteY9" fmla="*/ 717214 h 1119892"/>
                  <a:gd name="connsiteX10" fmla="*/ 1434417 w 1434417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17" h="1119892">
                    <a:moveTo>
                      <a:pt x="1434417" y="1119892"/>
                    </a:moveTo>
                    <a:lnTo>
                      <a:pt x="1291542" y="1119892"/>
                    </a:lnTo>
                    <a:lnTo>
                      <a:pt x="1291542" y="717214"/>
                    </a:lnTo>
                    <a:cubicBezTo>
                      <a:pt x="1291542" y="400517"/>
                      <a:pt x="1033891" y="142875"/>
                      <a:pt x="717204" y="142875"/>
                    </a:cubicBezTo>
                    <a:cubicBezTo>
                      <a:pt x="400517" y="142875"/>
                      <a:pt x="142875" y="400517"/>
                      <a:pt x="142875" y="717214"/>
                    </a:cubicBezTo>
                    <a:lnTo>
                      <a:pt x="142875" y="1119892"/>
                    </a:lnTo>
                    <a:lnTo>
                      <a:pt x="0" y="1119892"/>
                    </a:lnTo>
                    <a:lnTo>
                      <a:pt x="0" y="717214"/>
                    </a:lnTo>
                    <a:cubicBezTo>
                      <a:pt x="0" y="321735"/>
                      <a:pt x="321735" y="0"/>
                      <a:pt x="717204" y="0"/>
                    </a:cubicBezTo>
                    <a:cubicBezTo>
                      <a:pt x="1112682" y="0"/>
                      <a:pt x="1434417" y="321735"/>
                      <a:pt x="1434417" y="717214"/>
                    </a:cubicBezTo>
                    <a:lnTo>
                      <a:pt x="1434417" y="11198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DAFAF7D-23E3-4A1C-B605-A930F9B1BEEF}"/>
                  </a:ext>
                </a:extLst>
              </p:cNvPr>
              <p:cNvSpPr/>
              <p:nvPr/>
            </p:nvSpPr>
            <p:spPr>
              <a:xfrm>
                <a:off x="3631444" y="4012404"/>
                <a:ext cx="1704973" cy="1331115"/>
              </a:xfrm>
              <a:custGeom>
                <a:avLst/>
                <a:gdLst>
                  <a:gd name="connsiteX0" fmla="*/ 717214 w 1434426"/>
                  <a:gd name="connsiteY0" fmla="*/ 1119892 h 1119892"/>
                  <a:gd name="connsiteX1" fmla="*/ 0 w 1434426"/>
                  <a:gd name="connsiteY1" fmla="*/ 402679 h 1119892"/>
                  <a:gd name="connsiteX2" fmla="*/ 0 w 1434426"/>
                  <a:gd name="connsiteY2" fmla="*/ 0 h 1119892"/>
                  <a:gd name="connsiteX3" fmla="*/ 142875 w 1434426"/>
                  <a:gd name="connsiteY3" fmla="*/ 0 h 1119892"/>
                  <a:gd name="connsiteX4" fmla="*/ 142875 w 1434426"/>
                  <a:gd name="connsiteY4" fmla="*/ 402679 h 1119892"/>
                  <a:gd name="connsiteX5" fmla="*/ 717214 w 1434426"/>
                  <a:gd name="connsiteY5" fmla="*/ 977017 h 1119892"/>
                  <a:gd name="connsiteX6" fmla="*/ 1291552 w 1434426"/>
                  <a:gd name="connsiteY6" fmla="*/ 402679 h 1119892"/>
                  <a:gd name="connsiteX7" fmla="*/ 1291552 w 1434426"/>
                  <a:gd name="connsiteY7" fmla="*/ 0 h 1119892"/>
                  <a:gd name="connsiteX8" fmla="*/ 1434427 w 1434426"/>
                  <a:gd name="connsiteY8" fmla="*/ 0 h 1119892"/>
                  <a:gd name="connsiteX9" fmla="*/ 1434427 w 1434426"/>
                  <a:gd name="connsiteY9" fmla="*/ 402679 h 1119892"/>
                  <a:gd name="connsiteX10" fmla="*/ 717214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717214" y="1119892"/>
                    </a:moveTo>
                    <a:cubicBezTo>
                      <a:pt x="321735" y="1119892"/>
                      <a:pt x="0" y="798157"/>
                      <a:pt x="0" y="402679"/>
                    </a:cubicBezTo>
                    <a:lnTo>
                      <a:pt x="0" y="0"/>
                    </a:lnTo>
                    <a:lnTo>
                      <a:pt x="142875" y="0"/>
                    </a:lnTo>
                    <a:lnTo>
                      <a:pt x="142875" y="402679"/>
                    </a:lnTo>
                    <a:cubicBezTo>
                      <a:pt x="142875" y="719376"/>
                      <a:pt x="400526" y="977017"/>
                      <a:pt x="717214" y="977017"/>
                    </a:cubicBezTo>
                    <a:cubicBezTo>
                      <a:pt x="1033901" y="977017"/>
                      <a:pt x="1291552" y="719376"/>
                      <a:pt x="1291552" y="402679"/>
                    </a:cubicBezTo>
                    <a:lnTo>
                      <a:pt x="1291552" y="0"/>
                    </a:lnTo>
                    <a:lnTo>
                      <a:pt x="1434427" y="0"/>
                    </a:lnTo>
                    <a:lnTo>
                      <a:pt x="1434427" y="402679"/>
                    </a:lnTo>
                    <a:cubicBezTo>
                      <a:pt x="1434427" y="798148"/>
                      <a:pt x="1112682" y="1119892"/>
                      <a:pt x="717214" y="11198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214DBC6-B7CC-42C5-9B9F-777490D70156}"/>
                  </a:ext>
                </a:extLst>
              </p:cNvPr>
              <p:cNvSpPr/>
              <p:nvPr/>
            </p:nvSpPr>
            <p:spPr>
              <a:xfrm>
                <a:off x="2096293" y="2681289"/>
                <a:ext cx="1704973" cy="1331115"/>
              </a:xfrm>
              <a:custGeom>
                <a:avLst/>
                <a:gdLst>
                  <a:gd name="connsiteX0" fmla="*/ 1434427 w 1434426"/>
                  <a:gd name="connsiteY0" fmla="*/ 1119892 h 1119892"/>
                  <a:gd name="connsiteX1" fmla="*/ 1291552 w 1434426"/>
                  <a:gd name="connsiteY1" fmla="*/ 1119892 h 1119892"/>
                  <a:gd name="connsiteX2" fmla="*/ 1291552 w 1434426"/>
                  <a:gd name="connsiteY2" fmla="*/ 717214 h 1119892"/>
                  <a:gd name="connsiteX3" fmla="*/ 717213 w 1434426"/>
                  <a:gd name="connsiteY3" fmla="*/ 142875 h 1119892"/>
                  <a:gd name="connsiteX4" fmla="*/ 142875 w 1434426"/>
                  <a:gd name="connsiteY4" fmla="*/ 717214 h 1119892"/>
                  <a:gd name="connsiteX5" fmla="*/ 142875 w 1434426"/>
                  <a:gd name="connsiteY5" fmla="*/ 1119892 h 1119892"/>
                  <a:gd name="connsiteX6" fmla="*/ 0 w 1434426"/>
                  <a:gd name="connsiteY6" fmla="*/ 1119892 h 1119892"/>
                  <a:gd name="connsiteX7" fmla="*/ 0 w 1434426"/>
                  <a:gd name="connsiteY7" fmla="*/ 717214 h 1119892"/>
                  <a:gd name="connsiteX8" fmla="*/ 717213 w 1434426"/>
                  <a:gd name="connsiteY8" fmla="*/ 0 h 1119892"/>
                  <a:gd name="connsiteX9" fmla="*/ 1434427 w 1434426"/>
                  <a:gd name="connsiteY9" fmla="*/ 717214 h 1119892"/>
                  <a:gd name="connsiteX10" fmla="*/ 1434427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1434427" y="1119892"/>
                    </a:moveTo>
                    <a:lnTo>
                      <a:pt x="1291552" y="1119892"/>
                    </a:lnTo>
                    <a:lnTo>
                      <a:pt x="1291552" y="717214"/>
                    </a:lnTo>
                    <a:cubicBezTo>
                      <a:pt x="1291552" y="400517"/>
                      <a:pt x="1033901" y="142875"/>
                      <a:pt x="717213" y="142875"/>
                    </a:cubicBezTo>
                    <a:cubicBezTo>
                      <a:pt x="400526" y="142875"/>
                      <a:pt x="142875" y="400517"/>
                      <a:pt x="142875" y="717214"/>
                    </a:cubicBezTo>
                    <a:lnTo>
                      <a:pt x="142875" y="1119892"/>
                    </a:lnTo>
                    <a:lnTo>
                      <a:pt x="0" y="1119892"/>
                    </a:lnTo>
                    <a:lnTo>
                      <a:pt x="0" y="717214"/>
                    </a:lnTo>
                    <a:cubicBezTo>
                      <a:pt x="0" y="321735"/>
                      <a:pt x="321735" y="0"/>
                      <a:pt x="717213" y="0"/>
                    </a:cubicBezTo>
                    <a:cubicBezTo>
                      <a:pt x="1112692" y="0"/>
                      <a:pt x="1434427" y="321735"/>
                      <a:pt x="1434427" y="717214"/>
                    </a:cubicBezTo>
                    <a:lnTo>
                      <a:pt x="1434427" y="11198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415EB489-6F09-428F-AB1A-146176894520}"/>
                  </a:ext>
                </a:extLst>
              </p:cNvPr>
              <p:cNvGrpSpPr/>
              <p:nvPr/>
            </p:nvGrpSpPr>
            <p:grpSpPr>
              <a:xfrm>
                <a:off x="3477585" y="3773634"/>
                <a:ext cx="477541" cy="477541"/>
                <a:chOff x="3957275" y="3610431"/>
                <a:chExt cx="401764" cy="401764"/>
              </a:xfrm>
              <a:solidFill>
                <a:schemeClr val="accent1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4D0C9336-71A8-4EAA-8E12-05859622F3F7}"/>
                    </a:ext>
                  </a:extLst>
                </p:cNvPr>
                <p:cNvSpPr/>
                <p:nvPr/>
              </p:nvSpPr>
              <p:spPr>
                <a:xfrm>
                  <a:off x="4028713" y="3681869"/>
                  <a:ext cx="258889" cy="258889"/>
                </a:xfrm>
                <a:custGeom>
                  <a:avLst/>
                  <a:gdLst>
                    <a:gd name="connsiteX0" fmla="*/ 258889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89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89" y="129445"/>
                      </a:moveTo>
                      <a:cubicBezTo>
                        <a:pt x="258889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5" y="0"/>
                        <a:pt x="129445" y="0"/>
                      </a:cubicBezTo>
                      <a:cubicBezTo>
                        <a:pt x="200935" y="0"/>
                        <a:pt x="258889" y="57954"/>
                        <a:pt x="258889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6070F65-4D54-4F03-9AE4-59A7969AFD7F}"/>
                    </a:ext>
                  </a:extLst>
                </p:cNvPr>
                <p:cNvSpPr/>
                <p:nvPr/>
              </p:nvSpPr>
              <p:spPr>
                <a:xfrm>
                  <a:off x="3957275" y="3610431"/>
                  <a:ext cx="401764" cy="401764"/>
                </a:xfrm>
                <a:custGeom>
                  <a:avLst/>
                  <a:gdLst>
                    <a:gd name="connsiteX0" fmla="*/ 200882 w 401764"/>
                    <a:gd name="connsiteY0" fmla="*/ 401764 h 401764"/>
                    <a:gd name="connsiteX1" fmla="*/ 0 w 401764"/>
                    <a:gd name="connsiteY1" fmla="*/ 200882 h 401764"/>
                    <a:gd name="connsiteX2" fmla="*/ 200882 w 401764"/>
                    <a:gd name="connsiteY2" fmla="*/ 0 h 401764"/>
                    <a:gd name="connsiteX3" fmla="*/ 401764 w 401764"/>
                    <a:gd name="connsiteY3" fmla="*/ 200882 h 401764"/>
                    <a:gd name="connsiteX4" fmla="*/ 200882 w 401764"/>
                    <a:gd name="connsiteY4" fmla="*/ 401764 h 401764"/>
                    <a:gd name="connsiteX5" fmla="*/ 200882 w 401764"/>
                    <a:gd name="connsiteY5" fmla="*/ 142875 h 401764"/>
                    <a:gd name="connsiteX6" fmla="*/ 142875 w 401764"/>
                    <a:gd name="connsiteY6" fmla="*/ 200882 h 401764"/>
                    <a:gd name="connsiteX7" fmla="*/ 200882 w 401764"/>
                    <a:gd name="connsiteY7" fmla="*/ 258889 h 401764"/>
                    <a:gd name="connsiteX8" fmla="*/ 258889 w 401764"/>
                    <a:gd name="connsiteY8" fmla="*/ 200882 h 401764"/>
                    <a:gd name="connsiteX9" fmla="*/ 200882 w 40176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64" h="401764">
                      <a:moveTo>
                        <a:pt x="20088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2" y="0"/>
                      </a:cubicBezTo>
                      <a:cubicBezTo>
                        <a:pt x="311648" y="0"/>
                        <a:pt x="401764" y="90116"/>
                        <a:pt x="401764" y="200882"/>
                      </a:cubicBezTo>
                      <a:cubicBezTo>
                        <a:pt x="401764" y="311648"/>
                        <a:pt x="311648" y="401764"/>
                        <a:pt x="200882" y="401764"/>
                      </a:cubicBezTo>
                      <a:close/>
                      <a:moveTo>
                        <a:pt x="200882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2" y="258889"/>
                      </a:cubicBezTo>
                      <a:cubicBezTo>
                        <a:pt x="232877" y="258889"/>
                        <a:pt x="258889" y="232867"/>
                        <a:pt x="258889" y="200882"/>
                      </a:cubicBezTo>
                      <a:cubicBezTo>
                        <a:pt x="258889" y="168897"/>
                        <a:pt x="232867" y="142875"/>
                        <a:pt x="20088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" name="Graphic 2">
                <a:extLst>
                  <a:ext uri="{FF2B5EF4-FFF2-40B4-BE49-F238E27FC236}">
                    <a16:creationId xmlns:a16="http://schemas.microsoft.com/office/drawing/2014/main" id="{823D91AF-D90D-4D31-8DF2-3014CDAF5B5D}"/>
                  </a:ext>
                </a:extLst>
              </p:cNvPr>
              <p:cNvGrpSpPr/>
              <p:nvPr/>
            </p:nvGrpSpPr>
            <p:grpSpPr>
              <a:xfrm>
                <a:off x="5012724" y="3773634"/>
                <a:ext cx="477553" cy="477541"/>
                <a:chOff x="5248817" y="3610431"/>
                <a:chExt cx="401774" cy="401764"/>
              </a:xfrm>
              <a:solidFill>
                <a:schemeClr val="accent1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5EC79DCD-10A1-4B0A-8146-34C52ECB61BA}"/>
                    </a:ext>
                  </a:extLst>
                </p:cNvPr>
                <p:cNvSpPr/>
                <p:nvPr/>
              </p:nvSpPr>
              <p:spPr>
                <a:xfrm>
                  <a:off x="5320255" y="3681869"/>
                  <a:ext cx="258889" cy="258889"/>
                </a:xfrm>
                <a:custGeom>
                  <a:avLst/>
                  <a:gdLst>
                    <a:gd name="connsiteX0" fmla="*/ 258890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90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90" y="129445"/>
                      </a:moveTo>
                      <a:cubicBezTo>
                        <a:pt x="258890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4" y="0"/>
                        <a:pt x="129445" y="0"/>
                      </a:cubicBezTo>
                      <a:cubicBezTo>
                        <a:pt x="200935" y="0"/>
                        <a:pt x="258890" y="57954"/>
                        <a:pt x="258890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85F84C0-EC20-4151-A404-8964A1624BB5}"/>
                    </a:ext>
                  </a:extLst>
                </p:cNvPr>
                <p:cNvSpPr/>
                <p:nvPr/>
              </p:nvSpPr>
              <p:spPr>
                <a:xfrm>
                  <a:off x="5248817" y="3610431"/>
                  <a:ext cx="401774" cy="401764"/>
                </a:xfrm>
                <a:custGeom>
                  <a:avLst/>
                  <a:gdLst>
                    <a:gd name="connsiteX0" fmla="*/ 200892 w 401774"/>
                    <a:gd name="connsiteY0" fmla="*/ 401764 h 401764"/>
                    <a:gd name="connsiteX1" fmla="*/ 0 w 401774"/>
                    <a:gd name="connsiteY1" fmla="*/ 200882 h 401764"/>
                    <a:gd name="connsiteX2" fmla="*/ 200892 w 401774"/>
                    <a:gd name="connsiteY2" fmla="*/ 0 h 401764"/>
                    <a:gd name="connsiteX3" fmla="*/ 401774 w 401774"/>
                    <a:gd name="connsiteY3" fmla="*/ 200882 h 401764"/>
                    <a:gd name="connsiteX4" fmla="*/ 200892 w 401774"/>
                    <a:gd name="connsiteY4" fmla="*/ 401764 h 401764"/>
                    <a:gd name="connsiteX5" fmla="*/ 200892 w 401774"/>
                    <a:gd name="connsiteY5" fmla="*/ 142875 h 401764"/>
                    <a:gd name="connsiteX6" fmla="*/ 142875 w 401774"/>
                    <a:gd name="connsiteY6" fmla="*/ 200882 h 401764"/>
                    <a:gd name="connsiteX7" fmla="*/ 200892 w 401774"/>
                    <a:gd name="connsiteY7" fmla="*/ 258889 h 401764"/>
                    <a:gd name="connsiteX8" fmla="*/ 258899 w 401774"/>
                    <a:gd name="connsiteY8" fmla="*/ 200882 h 401764"/>
                    <a:gd name="connsiteX9" fmla="*/ 200892 w 40177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74" h="401764">
                      <a:moveTo>
                        <a:pt x="20089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92" y="0"/>
                      </a:cubicBezTo>
                      <a:cubicBezTo>
                        <a:pt x="311658" y="0"/>
                        <a:pt x="401774" y="90116"/>
                        <a:pt x="401774" y="200882"/>
                      </a:cubicBezTo>
                      <a:cubicBezTo>
                        <a:pt x="401774" y="311648"/>
                        <a:pt x="311658" y="401764"/>
                        <a:pt x="200892" y="401764"/>
                      </a:cubicBezTo>
                      <a:close/>
                      <a:moveTo>
                        <a:pt x="200892" y="142875"/>
                      </a:moveTo>
                      <a:cubicBezTo>
                        <a:pt x="16890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97" y="258889"/>
                        <a:pt x="200892" y="258889"/>
                      </a:cubicBezTo>
                      <a:cubicBezTo>
                        <a:pt x="232886" y="258889"/>
                        <a:pt x="258899" y="232867"/>
                        <a:pt x="258899" y="200882"/>
                      </a:cubicBezTo>
                      <a:cubicBezTo>
                        <a:pt x="258899" y="168897"/>
                        <a:pt x="232877" y="142875"/>
                        <a:pt x="20089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" name="Graphic 2">
                <a:extLst>
                  <a:ext uri="{FF2B5EF4-FFF2-40B4-BE49-F238E27FC236}">
                    <a16:creationId xmlns:a16="http://schemas.microsoft.com/office/drawing/2014/main" id="{97EEAB42-9666-4865-AFA6-E467C87BD6ED}"/>
                  </a:ext>
                </a:extLst>
              </p:cNvPr>
              <p:cNvGrpSpPr/>
              <p:nvPr/>
            </p:nvGrpSpPr>
            <p:grpSpPr>
              <a:xfrm>
                <a:off x="6547865" y="3773634"/>
                <a:ext cx="477553" cy="477541"/>
                <a:chOff x="6540360" y="3610431"/>
                <a:chExt cx="401774" cy="401764"/>
              </a:xfrm>
              <a:solidFill>
                <a:schemeClr val="accent1"/>
              </a:solidFill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FDF26C08-14F0-420C-A053-EF47002FAF11}"/>
                    </a:ext>
                  </a:extLst>
                </p:cNvPr>
                <p:cNvSpPr/>
                <p:nvPr/>
              </p:nvSpPr>
              <p:spPr>
                <a:xfrm>
                  <a:off x="6611807" y="3681869"/>
                  <a:ext cx="258889" cy="258889"/>
                </a:xfrm>
                <a:custGeom>
                  <a:avLst/>
                  <a:gdLst>
                    <a:gd name="connsiteX0" fmla="*/ 258890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90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90" y="129445"/>
                      </a:moveTo>
                      <a:cubicBezTo>
                        <a:pt x="258890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4" y="0"/>
                        <a:pt x="129445" y="0"/>
                      </a:cubicBezTo>
                      <a:cubicBezTo>
                        <a:pt x="200935" y="0"/>
                        <a:pt x="258890" y="57954"/>
                        <a:pt x="258890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D5370FCA-5D4E-4CC7-8DCC-3DD8C6328D34}"/>
                    </a:ext>
                  </a:extLst>
                </p:cNvPr>
                <p:cNvSpPr/>
                <p:nvPr/>
              </p:nvSpPr>
              <p:spPr>
                <a:xfrm>
                  <a:off x="6540360" y="3610431"/>
                  <a:ext cx="401774" cy="401764"/>
                </a:xfrm>
                <a:custGeom>
                  <a:avLst/>
                  <a:gdLst>
                    <a:gd name="connsiteX0" fmla="*/ 200882 w 401774"/>
                    <a:gd name="connsiteY0" fmla="*/ 401764 h 401764"/>
                    <a:gd name="connsiteX1" fmla="*/ 0 w 401774"/>
                    <a:gd name="connsiteY1" fmla="*/ 200882 h 401764"/>
                    <a:gd name="connsiteX2" fmla="*/ 200882 w 401774"/>
                    <a:gd name="connsiteY2" fmla="*/ 0 h 401764"/>
                    <a:gd name="connsiteX3" fmla="*/ 401774 w 401774"/>
                    <a:gd name="connsiteY3" fmla="*/ 200882 h 401764"/>
                    <a:gd name="connsiteX4" fmla="*/ 200882 w 401774"/>
                    <a:gd name="connsiteY4" fmla="*/ 401764 h 401764"/>
                    <a:gd name="connsiteX5" fmla="*/ 200882 w 401774"/>
                    <a:gd name="connsiteY5" fmla="*/ 142875 h 401764"/>
                    <a:gd name="connsiteX6" fmla="*/ 142875 w 401774"/>
                    <a:gd name="connsiteY6" fmla="*/ 200882 h 401764"/>
                    <a:gd name="connsiteX7" fmla="*/ 200882 w 401774"/>
                    <a:gd name="connsiteY7" fmla="*/ 258889 h 401764"/>
                    <a:gd name="connsiteX8" fmla="*/ 258899 w 401774"/>
                    <a:gd name="connsiteY8" fmla="*/ 200882 h 401764"/>
                    <a:gd name="connsiteX9" fmla="*/ 200882 w 40177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74" h="401764">
                      <a:moveTo>
                        <a:pt x="20088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2" y="0"/>
                      </a:cubicBezTo>
                      <a:cubicBezTo>
                        <a:pt x="311658" y="0"/>
                        <a:pt x="401774" y="90116"/>
                        <a:pt x="401774" y="200882"/>
                      </a:cubicBezTo>
                      <a:cubicBezTo>
                        <a:pt x="401774" y="311648"/>
                        <a:pt x="311658" y="401764"/>
                        <a:pt x="200882" y="401764"/>
                      </a:cubicBezTo>
                      <a:close/>
                      <a:moveTo>
                        <a:pt x="200882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2" y="258889"/>
                      </a:cubicBezTo>
                      <a:cubicBezTo>
                        <a:pt x="232877" y="258889"/>
                        <a:pt x="258899" y="232867"/>
                        <a:pt x="258899" y="200882"/>
                      </a:cubicBezTo>
                      <a:cubicBezTo>
                        <a:pt x="258899" y="168897"/>
                        <a:pt x="232877" y="142875"/>
                        <a:pt x="20088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aphic 2">
                <a:extLst>
                  <a:ext uri="{FF2B5EF4-FFF2-40B4-BE49-F238E27FC236}">
                    <a16:creationId xmlns:a16="http://schemas.microsoft.com/office/drawing/2014/main" id="{2A74AB7A-77D6-4AAC-9E90-F1F6F39F0659}"/>
                  </a:ext>
                </a:extLst>
              </p:cNvPr>
              <p:cNvGrpSpPr/>
              <p:nvPr/>
            </p:nvGrpSpPr>
            <p:grpSpPr>
              <a:xfrm>
                <a:off x="8083016" y="3773634"/>
                <a:ext cx="477541" cy="477541"/>
                <a:chOff x="7831912" y="3610431"/>
                <a:chExt cx="401764" cy="401764"/>
              </a:xfrm>
              <a:solidFill>
                <a:schemeClr val="accent1"/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00DB5FA6-0CE3-4386-9335-DD79D1E778A0}"/>
                    </a:ext>
                  </a:extLst>
                </p:cNvPr>
                <p:cNvSpPr/>
                <p:nvPr/>
              </p:nvSpPr>
              <p:spPr>
                <a:xfrm>
                  <a:off x="7903349" y="3681869"/>
                  <a:ext cx="258889" cy="258889"/>
                </a:xfrm>
                <a:custGeom>
                  <a:avLst/>
                  <a:gdLst>
                    <a:gd name="connsiteX0" fmla="*/ 258889 w 258889"/>
                    <a:gd name="connsiteY0" fmla="*/ 129445 h 258889"/>
                    <a:gd name="connsiteX1" fmla="*/ 129444 w 258889"/>
                    <a:gd name="connsiteY1" fmla="*/ 258889 h 258889"/>
                    <a:gd name="connsiteX2" fmla="*/ -1 w 258889"/>
                    <a:gd name="connsiteY2" fmla="*/ 129445 h 258889"/>
                    <a:gd name="connsiteX3" fmla="*/ 129444 w 258889"/>
                    <a:gd name="connsiteY3" fmla="*/ 0 h 258889"/>
                    <a:gd name="connsiteX4" fmla="*/ 258889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89" y="129445"/>
                      </a:moveTo>
                      <a:cubicBezTo>
                        <a:pt x="258889" y="200935"/>
                        <a:pt x="200935" y="258889"/>
                        <a:pt x="129444" y="258889"/>
                      </a:cubicBezTo>
                      <a:cubicBezTo>
                        <a:pt x="57954" y="258889"/>
                        <a:pt x="-1" y="200935"/>
                        <a:pt x="-1" y="129445"/>
                      </a:cubicBezTo>
                      <a:cubicBezTo>
                        <a:pt x="-1" y="57954"/>
                        <a:pt x="57954" y="0"/>
                        <a:pt x="129444" y="0"/>
                      </a:cubicBezTo>
                      <a:cubicBezTo>
                        <a:pt x="200935" y="0"/>
                        <a:pt x="258889" y="57954"/>
                        <a:pt x="258889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982E6AC3-6D95-41C0-9C61-F257ED6EBEA7}"/>
                    </a:ext>
                  </a:extLst>
                </p:cNvPr>
                <p:cNvSpPr/>
                <p:nvPr/>
              </p:nvSpPr>
              <p:spPr>
                <a:xfrm>
                  <a:off x="7831912" y="3610431"/>
                  <a:ext cx="401764" cy="401764"/>
                </a:xfrm>
                <a:custGeom>
                  <a:avLst/>
                  <a:gdLst>
                    <a:gd name="connsiteX0" fmla="*/ 200883 w 401764"/>
                    <a:gd name="connsiteY0" fmla="*/ 401764 h 401764"/>
                    <a:gd name="connsiteX1" fmla="*/ 0 w 401764"/>
                    <a:gd name="connsiteY1" fmla="*/ 200882 h 401764"/>
                    <a:gd name="connsiteX2" fmla="*/ 200883 w 401764"/>
                    <a:gd name="connsiteY2" fmla="*/ 0 h 401764"/>
                    <a:gd name="connsiteX3" fmla="*/ 401764 w 401764"/>
                    <a:gd name="connsiteY3" fmla="*/ 200882 h 401764"/>
                    <a:gd name="connsiteX4" fmla="*/ 200883 w 401764"/>
                    <a:gd name="connsiteY4" fmla="*/ 401764 h 401764"/>
                    <a:gd name="connsiteX5" fmla="*/ 200883 w 401764"/>
                    <a:gd name="connsiteY5" fmla="*/ 142875 h 401764"/>
                    <a:gd name="connsiteX6" fmla="*/ 142875 w 401764"/>
                    <a:gd name="connsiteY6" fmla="*/ 200882 h 401764"/>
                    <a:gd name="connsiteX7" fmla="*/ 200883 w 401764"/>
                    <a:gd name="connsiteY7" fmla="*/ 258889 h 401764"/>
                    <a:gd name="connsiteX8" fmla="*/ 258889 w 401764"/>
                    <a:gd name="connsiteY8" fmla="*/ 200882 h 401764"/>
                    <a:gd name="connsiteX9" fmla="*/ 200883 w 40176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64" h="401764">
                      <a:moveTo>
                        <a:pt x="200883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3" y="0"/>
                      </a:cubicBezTo>
                      <a:cubicBezTo>
                        <a:pt x="311648" y="0"/>
                        <a:pt x="401764" y="90116"/>
                        <a:pt x="401764" y="200882"/>
                      </a:cubicBezTo>
                      <a:cubicBezTo>
                        <a:pt x="401764" y="311648"/>
                        <a:pt x="311648" y="401764"/>
                        <a:pt x="200883" y="401764"/>
                      </a:cubicBezTo>
                      <a:close/>
                      <a:moveTo>
                        <a:pt x="200883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3" y="258889"/>
                      </a:cubicBezTo>
                      <a:cubicBezTo>
                        <a:pt x="232877" y="258889"/>
                        <a:pt x="258889" y="232867"/>
                        <a:pt x="258889" y="200882"/>
                      </a:cubicBezTo>
                      <a:cubicBezTo>
                        <a:pt x="258889" y="168897"/>
                        <a:pt x="232877" y="142875"/>
                        <a:pt x="200883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564AA5E-22B9-4781-9C45-7F3A2670477C}"/>
                  </a:ext>
                </a:extLst>
              </p:cNvPr>
              <p:cNvSpPr/>
              <p:nvPr/>
            </p:nvSpPr>
            <p:spPr>
              <a:xfrm>
                <a:off x="2436414" y="3021410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881CE6A3-7E3D-4829-9735-45FE801BECCE}"/>
                  </a:ext>
                </a:extLst>
              </p:cNvPr>
              <p:cNvSpPr/>
              <p:nvPr/>
            </p:nvSpPr>
            <p:spPr>
              <a:xfrm>
                <a:off x="3985784" y="3978667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07493879-226D-4FED-8429-F54A2D47CBD6}"/>
                  </a:ext>
                </a:extLst>
              </p:cNvPr>
              <p:cNvSpPr/>
              <p:nvPr/>
            </p:nvSpPr>
            <p:spPr>
              <a:xfrm>
                <a:off x="7041845" y="3978667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4 w 862126"/>
                  <a:gd name="connsiteY1" fmla="*/ 862127 h 862126"/>
                  <a:gd name="connsiteX2" fmla="*/ 0 w 862126"/>
                  <a:gd name="connsiteY2" fmla="*/ 431063 h 862126"/>
                  <a:gd name="connsiteX3" fmla="*/ 431064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4" y="862127"/>
                      <a:pt x="431064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4" y="0"/>
                    </a:cubicBezTo>
                    <a:cubicBezTo>
                      <a:pt x="669134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6B59892-E6FC-467F-9F0E-71AC03415647}"/>
                  </a:ext>
                </a:extLst>
              </p:cNvPr>
              <p:cNvSpPr/>
              <p:nvPr/>
            </p:nvSpPr>
            <p:spPr>
              <a:xfrm>
                <a:off x="5506705" y="3021410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3" y="862127"/>
                      <a:pt x="0" y="669133"/>
                      <a:pt x="0" y="431063"/>
                    </a:cubicBezTo>
                    <a:cubicBezTo>
                      <a:pt x="0" y="192994"/>
                      <a:pt x="192993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Kotak Teks 3">
                <a:extLst>
                  <a:ext uri="{FF2B5EF4-FFF2-40B4-BE49-F238E27FC236}">
                    <a16:creationId xmlns:a16="http://schemas.microsoft.com/office/drawing/2014/main" id="{0ACA3AB3-CEBE-436D-B600-CA83B2424242}"/>
                  </a:ext>
                </a:extLst>
              </p:cNvPr>
              <p:cNvSpPr txBox="1"/>
              <p:nvPr/>
            </p:nvSpPr>
            <p:spPr>
              <a:xfrm>
                <a:off x="2690273" y="3302943"/>
                <a:ext cx="517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01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28" name="Kotak Teks 3">
                <a:extLst>
                  <a:ext uri="{FF2B5EF4-FFF2-40B4-BE49-F238E27FC236}">
                    <a16:creationId xmlns:a16="http://schemas.microsoft.com/office/drawing/2014/main" id="{1E61C056-BBBD-43AF-8C99-FA17EA982096}"/>
                  </a:ext>
                </a:extLst>
              </p:cNvPr>
              <p:cNvSpPr txBox="1"/>
              <p:nvPr/>
            </p:nvSpPr>
            <p:spPr>
              <a:xfrm>
                <a:off x="4162805" y="4260200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02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29" name="Kotak Teks 3">
                <a:extLst>
                  <a:ext uri="{FF2B5EF4-FFF2-40B4-BE49-F238E27FC236}">
                    <a16:creationId xmlns:a16="http://schemas.microsoft.com/office/drawing/2014/main" id="{629EAB0A-254F-469D-BA05-BE3F22F49409}"/>
                  </a:ext>
                </a:extLst>
              </p:cNvPr>
              <p:cNvSpPr txBox="1"/>
              <p:nvPr/>
            </p:nvSpPr>
            <p:spPr>
              <a:xfrm>
                <a:off x="5695459" y="3302942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03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30" name="Kotak Teks 3">
                <a:extLst>
                  <a:ext uri="{FF2B5EF4-FFF2-40B4-BE49-F238E27FC236}">
                    <a16:creationId xmlns:a16="http://schemas.microsoft.com/office/drawing/2014/main" id="{12470A9A-233E-4D0E-B6CB-2D7C99763E13}"/>
                  </a:ext>
                </a:extLst>
              </p:cNvPr>
              <p:cNvSpPr txBox="1"/>
              <p:nvPr/>
            </p:nvSpPr>
            <p:spPr>
              <a:xfrm>
                <a:off x="7218866" y="4260200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04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64E3A3-8A99-4ADB-A55C-3461DA6B9C6C}"/>
                </a:ext>
              </a:extLst>
            </p:cNvPr>
            <p:cNvSpPr txBox="1"/>
            <p:nvPr/>
          </p:nvSpPr>
          <p:spPr>
            <a:xfrm>
              <a:off x="1788957" y="4990802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SYSTEM DIAGRAM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50E9F5-4963-4F57-9AA7-758AC9F2C3FA}"/>
                </a:ext>
              </a:extLst>
            </p:cNvPr>
            <p:cNvSpPr txBox="1"/>
            <p:nvPr/>
          </p:nvSpPr>
          <p:spPr>
            <a:xfrm>
              <a:off x="3732889" y="1562213"/>
              <a:ext cx="24875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TOOLS &amp; TECHNOLOGIES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47C3B6-7C71-489C-B26B-D3AC317FE840}"/>
                </a:ext>
              </a:extLst>
            </p:cNvPr>
            <p:cNvSpPr txBox="1"/>
            <p:nvPr/>
          </p:nvSpPr>
          <p:spPr>
            <a:xfrm>
              <a:off x="5599363" y="4978630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REQUIRMENTS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C13526-6772-497A-9B8B-5C100E954439}"/>
                </a:ext>
              </a:extLst>
            </p:cNvPr>
            <p:cNvSpPr txBox="1"/>
            <p:nvPr/>
          </p:nvSpPr>
          <p:spPr>
            <a:xfrm>
              <a:off x="7546717" y="1907510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 SCHEDULE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29227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746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System Diagram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549899-28C9-43D7-9187-C13AE4916611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Hirimuthugoda U.J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D6B5174-BA51-4424-8B32-051174C9E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44" y="1958215"/>
            <a:ext cx="7783512" cy="430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89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746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Tools and Technologies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BA2814-483C-40CD-91A6-CA3F6056BDF0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Hirimuthugoda U.J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7" name="Picture 2" descr="Python logo and symbol, meaning, history, PNG">
            <a:extLst>
              <a:ext uri="{FF2B5EF4-FFF2-40B4-BE49-F238E27FC236}">
                <a16:creationId xmlns:a16="http://schemas.microsoft.com/office/drawing/2014/main" id="{543FF9FA-D552-40E6-9BA1-A832852B0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48" y="2825437"/>
            <a:ext cx="1557512" cy="97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5340452-500F-4D85-B56A-B4C7FA87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48" y="3846417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6FFF833C-C530-4A0F-AB17-437BA9A50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57553"/>
              </p:ext>
            </p:extLst>
          </p:nvPr>
        </p:nvGraphicFramePr>
        <p:xfrm>
          <a:off x="1248671" y="2057400"/>
          <a:ext cx="1052207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089">
                  <a:extLst>
                    <a:ext uri="{9D8B030D-6E8A-4147-A177-3AD203B41FA5}">
                      <a16:colId xmlns:a16="http://schemas.microsoft.com/office/drawing/2014/main" val="2362550933"/>
                    </a:ext>
                  </a:extLst>
                </a:gridCol>
                <a:gridCol w="2174787">
                  <a:extLst>
                    <a:ext uri="{9D8B030D-6E8A-4147-A177-3AD203B41FA5}">
                      <a16:colId xmlns:a16="http://schemas.microsoft.com/office/drawing/2014/main" val="2977629318"/>
                    </a:ext>
                  </a:extLst>
                </a:gridCol>
                <a:gridCol w="2416431">
                  <a:extLst>
                    <a:ext uri="{9D8B030D-6E8A-4147-A177-3AD203B41FA5}">
                      <a16:colId xmlns:a16="http://schemas.microsoft.com/office/drawing/2014/main" val="119895295"/>
                    </a:ext>
                  </a:extLst>
                </a:gridCol>
                <a:gridCol w="1850688">
                  <a:extLst>
                    <a:ext uri="{9D8B030D-6E8A-4147-A177-3AD203B41FA5}">
                      <a16:colId xmlns:a16="http://schemas.microsoft.com/office/drawing/2014/main" val="2230823673"/>
                    </a:ext>
                  </a:extLst>
                </a:gridCol>
                <a:gridCol w="1825080">
                  <a:extLst>
                    <a:ext uri="{9D8B030D-6E8A-4147-A177-3AD203B41FA5}">
                      <a16:colId xmlns:a16="http://schemas.microsoft.com/office/drawing/2014/main" val="2283828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Frameworks and Libraries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Cloud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DevOps/Other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92866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627A44F-FDA8-47A6-8060-2DD4E6BF7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405" y="3051721"/>
            <a:ext cx="1452562" cy="44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Java Logo PNG Transparent &amp;amp; SVG Vector - Freebie Supply">
            <a:extLst>
              <a:ext uri="{FF2B5EF4-FFF2-40B4-BE49-F238E27FC236}">
                <a16:creationId xmlns:a16="http://schemas.microsoft.com/office/drawing/2014/main" id="{EF8C7B39-8344-46DB-A9F7-9A68C709F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636" y="4683935"/>
            <a:ext cx="1066668" cy="106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Download Amazon Web Services (AWS) Logo in SVG Vector or PNG File Format -  Logo.wine">
            <a:extLst>
              <a:ext uri="{FF2B5EF4-FFF2-40B4-BE49-F238E27FC236}">
                <a16:creationId xmlns:a16="http://schemas.microsoft.com/office/drawing/2014/main" id="{3BD07922-EAFF-4DD2-9201-B54533349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262" y="3068262"/>
            <a:ext cx="1190525" cy="79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347E24BC-8244-4361-92E5-FDF01DE891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098405" y="3814973"/>
            <a:ext cx="867514" cy="748954"/>
          </a:xfrm>
          <a:prstGeom prst="rect">
            <a:avLst/>
          </a:prstGeom>
        </p:spPr>
      </p:pic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ADCB7274-FD32-4417-BDED-6F96A2797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96170" y="2747630"/>
            <a:ext cx="1664073" cy="1153757"/>
          </a:xfrm>
          <a:prstGeom prst="rect">
            <a:avLst/>
          </a:prstGeom>
        </p:spPr>
      </p:pic>
      <p:pic>
        <p:nvPicPr>
          <p:cNvPr id="15" name="Picture 36">
            <a:extLst>
              <a:ext uri="{FF2B5EF4-FFF2-40B4-BE49-F238E27FC236}">
                <a16:creationId xmlns:a16="http://schemas.microsoft.com/office/drawing/2014/main" id="{C0DF83F9-A926-43AF-9594-BD0041AC5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243" y="3150016"/>
            <a:ext cx="1723086" cy="63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6" descr="Docker Logo, history, meaning, symbol, PNG">
            <a:extLst>
              <a:ext uri="{FF2B5EF4-FFF2-40B4-BE49-F238E27FC236}">
                <a16:creationId xmlns:a16="http://schemas.microsoft.com/office/drawing/2014/main" id="{4001AFDC-9EE6-4071-B471-8E41AEE4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546" y="4083276"/>
            <a:ext cx="1523799" cy="85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Customizing the Spring Boot Banner | by Leo Gutiérrez | The Startup | Medium">
            <a:extLst>
              <a:ext uri="{FF2B5EF4-FFF2-40B4-BE49-F238E27FC236}">
                <a16:creationId xmlns:a16="http://schemas.microsoft.com/office/drawing/2014/main" id="{B5839C6B-A9DC-479B-AC0E-E3121106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04" y="4808097"/>
            <a:ext cx="1948863" cy="83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534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8358E5-0CD4-41BC-9433-47BF810F8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746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Research Objectives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C67953-106C-4F2C-A091-3FC22441AEC4}"/>
              </a:ext>
            </a:extLst>
          </p:cNvPr>
          <p:cNvSpPr txBox="1">
            <a:spLocks/>
          </p:cNvSpPr>
          <p:nvPr/>
        </p:nvSpPr>
        <p:spPr>
          <a:xfrm>
            <a:off x="4536438" y="1862947"/>
            <a:ext cx="2418579" cy="607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r>
              <a:rPr lang="en-US" sz="2800"/>
              <a:t>Main 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A0491-A0F7-4A3E-864D-97536F523F6D}"/>
              </a:ext>
            </a:extLst>
          </p:cNvPr>
          <p:cNvSpPr txBox="1"/>
          <p:nvPr/>
        </p:nvSpPr>
        <p:spPr>
          <a:xfrm>
            <a:off x="939800" y="2509256"/>
            <a:ext cx="9944100" cy="46166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dobe Devanagari"/>
              </a:rPr>
              <a:t>Provide a detailed student performance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F47FB-F0E8-4187-A975-53D7EF8D33C6}"/>
              </a:ext>
            </a:extLst>
          </p:cNvPr>
          <p:cNvSpPr txBox="1"/>
          <p:nvPr/>
        </p:nvSpPr>
        <p:spPr>
          <a:xfrm>
            <a:off x="528133" y="3990305"/>
            <a:ext cx="2872168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>
                <a:latin typeface="Adobe Devanagari"/>
              </a:rPr>
              <a:t>Prepare and conduct assessment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0C87F-51F4-4563-932C-85D27E8A3834}"/>
              </a:ext>
            </a:extLst>
          </p:cNvPr>
          <p:cNvSpPr txBox="1"/>
          <p:nvPr/>
        </p:nvSpPr>
        <p:spPr>
          <a:xfrm>
            <a:off x="3540389" y="3990304"/>
            <a:ext cx="2099613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>
                <a:latin typeface="Adobe Devanagari"/>
              </a:rPr>
              <a:t>Identify weak module areas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5E511-71FF-4EA4-B6D6-AF16114A5E55}"/>
              </a:ext>
            </a:extLst>
          </p:cNvPr>
          <p:cNvSpPr txBox="1"/>
          <p:nvPr/>
        </p:nvSpPr>
        <p:spPr>
          <a:xfrm>
            <a:off x="8561778" y="4008554"/>
            <a:ext cx="2872168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>
                <a:latin typeface="Adobe Devanagari"/>
              </a:rPr>
              <a:t>Identify measurable personal skills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4DA47-E722-4A35-AEF1-0BDBFDED83C6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Hirimuthugoda</a:t>
            </a:r>
            <a:r>
              <a:rPr lang="en-US" sz="1800">
                <a:solidFill>
                  <a:schemeClr val="tx1"/>
                </a:solidFill>
              </a:rPr>
              <a:t> U.J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A79943-4D1F-4035-A1D5-2A614CBB4853}"/>
              </a:ext>
            </a:extLst>
          </p:cNvPr>
          <p:cNvSpPr txBox="1"/>
          <p:nvPr/>
        </p:nvSpPr>
        <p:spPr>
          <a:xfrm>
            <a:off x="5780090" y="3990303"/>
            <a:ext cx="2641600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>
                <a:latin typeface="Adobe Devanagari"/>
              </a:rPr>
              <a:t>Analyze subject based knowledge</a:t>
            </a:r>
            <a:endParaRPr lang="en-US" sz="240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76A3C79-86F8-42F1-9123-6D38ECDC2E58}"/>
              </a:ext>
            </a:extLst>
          </p:cNvPr>
          <p:cNvSpPr/>
          <p:nvPr/>
        </p:nvSpPr>
        <p:spPr>
          <a:xfrm rot="5400000">
            <a:off x="1865403" y="3346746"/>
            <a:ext cx="863177" cy="21749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602CF5A-8D01-47F9-A097-1154046231BB}"/>
              </a:ext>
            </a:extLst>
          </p:cNvPr>
          <p:cNvSpPr/>
          <p:nvPr/>
        </p:nvSpPr>
        <p:spPr>
          <a:xfrm rot="5400000">
            <a:off x="4158606" y="3380991"/>
            <a:ext cx="863177" cy="21749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7CA7A34-69E1-4977-A6A1-1F4F1D6F6EF9}"/>
              </a:ext>
            </a:extLst>
          </p:cNvPr>
          <p:cNvSpPr/>
          <p:nvPr/>
        </p:nvSpPr>
        <p:spPr>
          <a:xfrm rot="5400000">
            <a:off x="6560555" y="3371865"/>
            <a:ext cx="863177" cy="21749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0040AED-DE43-478F-88C3-E49DDCDAB098}"/>
              </a:ext>
            </a:extLst>
          </p:cNvPr>
          <p:cNvSpPr/>
          <p:nvPr/>
        </p:nvSpPr>
        <p:spPr>
          <a:xfrm rot="5400000">
            <a:off x="8962503" y="3371866"/>
            <a:ext cx="863177" cy="217492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498C91-5C04-400A-89EB-5B891B62B5EB}"/>
              </a:ext>
            </a:extLst>
          </p:cNvPr>
          <p:cNvCxnSpPr>
            <a:cxnSpLocks/>
          </p:cNvCxnSpPr>
          <p:nvPr/>
        </p:nvCxnSpPr>
        <p:spPr>
          <a:xfrm>
            <a:off x="939800" y="4821300"/>
            <a:ext cx="0" cy="1071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8BE6829-4796-46A0-93E3-108DC7FA469D}"/>
              </a:ext>
            </a:extLst>
          </p:cNvPr>
          <p:cNvCxnSpPr>
            <a:cxnSpLocks/>
          </p:cNvCxnSpPr>
          <p:nvPr/>
        </p:nvCxnSpPr>
        <p:spPr>
          <a:xfrm>
            <a:off x="939800" y="5384800"/>
            <a:ext cx="431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B222962-343A-4887-BE68-E8DD2417F9D6}"/>
              </a:ext>
            </a:extLst>
          </p:cNvPr>
          <p:cNvCxnSpPr>
            <a:cxnSpLocks/>
          </p:cNvCxnSpPr>
          <p:nvPr/>
        </p:nvCxnSpPr>
        <p:spPr>
          <a:xfrm>
            <a:off x="939800" y="5854700"/>
            <a:ext cx="431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9706A53-84FD-4C0C-8193-519C5076CA82}"/>
              </a:ext>
            </a:extLst>
          </p:cNvPr>
          <p:cNvSpPr txBox="1"/>
          <p:nvPr/>
        </p:nvSpPr>
        <p:spPr>
          <a:xfrm>
            <a:off x="1406380" y="5200134"/>
            <a:ext cx="209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Answering Speed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54FCA-645C-4D89-8933-BB1FADA3C24E}"/>
              </a:ext>
            </a:extLst>
          </p:cNvPr>
          <p:cNvSpPr txBox="1"/>
          <p:nvPr/>
        </p:nvSpPr>
        <p:spPr>
          <a:xfrm>
            <a:off x="1406380" y="5670034"/>
            <a:ext cx="227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Confidence of answering</a:t>
            </a:r>
          </a:p>
        </p:txBody>
      </p:sp>
    </p:spTree>
    <p:extLst>
      <p:ext uri="{BB962C8B-B14F-4D97-AF65-F5344CB8AC3E}">
        <p14:creationId xmlns:p14="http://schemas.microsoft.com/office/powerpoint/2010/main" val="286770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Requirements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0AB14C-D50B-46FD-B7FF-F8A5B8079D64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Hirimuthugoda</a:t>
            </a:r>
            <a:r>
              <a:rPr lang="en-US" sz="1800">
                <a:solidFill>
                  <a:schemeClr val="tx1"/>
                </a:solidFill>
              </a:rPr>
              <a:t> U.J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8CAE13F-A23E-41C1-9B87-7ECE09F38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054273"/>
              </p:ext>
            </p:extLst>
          </p:nvPr>
        </p:nvGraphicFramePr>
        <p:xfrm>
          <a:off x="1817149" y="2020569"/>
          <a:ext cx="2722024" cy="434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024">
                  <a:extLst>
                    <a:ext uri="{9D8B030D-6E8A-4147-A177-3AD203B41FA5}">
                      <a16:colId xmlns:a16="http://schemas.microsoft.com/office/drawing/2014/main" val="393567471"/>
                    </a:ext>
                  </a:extLst>
                </a:gridCol>
              </a:tblGrid>
              <a:tr h="435240">
                <a:tc>
                  <a:txBody>
                    <a:bodyPr/>
                    <a:lstStyle/>
                    <a:p>
                      <a:r>
                        <a:rPr lang="en-US" sz="1600"/>
                        <a:t>Functional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125682"/>
                  </a:ext>
                </a:extLst>
              </a:tr>
              <a:tr h="672644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600"/>
                        <a:t>Conduct assessments for completed module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20851"/>
                  </a:ext>
                </a:extLst>
              </a:tr>
              <a:tr h="94961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600"/>
                        <a:t>Collect student confidence of answering, answering speed and content covering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564270"/>
                  </a:ext>
                </a:extLst>
              </a:tr>
              <a:tr h="67264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600"/>
                        <a:t>Identify student’s weak module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66409"/>
                  </a:ext>
                </a:extLst>
              </a:tr>
              <a:tr h="67264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600"/>
                        <a:t>Identify student personal skills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977544"/>
                  </a:ext>
                </a:extLst>
              </a:tr>
              <a:tr h="67264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600"/>
                        <a:t>Evaluate  assessment to analyze subject knowledge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420998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D73A37A-5A3C-4E63-8AD9-1E0F245B2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680474"/>
              </p:ext>
            </p:extLst>
          </p:nvPr>
        </p:nvGraphicFramePr>
        <p:xfrm>
          <a:off x="4672992" y="2020570"/>
          <a:ext cx="2722024" cy="287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024">
                  <a:extLst>
                    <a:ext uri="{9D8B030D-6E8A-4147-A177-3AD203B41FA5}">
                      <a16:colId xmlns:a16="http://schemas.microsoft.com/office/drawing/2014/main" val="393567471"/>
                    </a:ext>
                  </a:extLst>
                </a:gridCol>
              </a:tblGrid>
              <a:tr h="433070">
                <a:tc>
                  <a:txBody>
                    <a:bodyPr/>
                    <a:lstStyle/>
                    <a:p>
                      <a:r>
                        <a:rPr lang="en-US" sz="1600"/>
                        <a:t>User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125682"/>
                  </a:ext>
                </a:extLst>
              </a:tr>
              <a:tr h="94488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600"/>
                        <a:t>Tutor can Prepare and conduct assessments for completed module areas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20851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600"/>
                        <a:t>Student can attend to assessments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28595"/>
                  </a:ext>
                </a:extLst>
              </a:tr>
              <a:tr h="66929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600"/>
                        <a:t>Student and Tutor can see student’s performance report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564270"/>
                  </a:ext>
                </a:extLst>
              </a:tr>
            </a:tbl>
          </a:graphicData>
        </a:graphic>
      </p:graphicFrame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3D2DC6FB-66FF-454D-B157-27FBBA028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83107"/>
              </p:ext>
            </p:extLst>
          </p:nvPr>
        </p:nvGraphicFramePr>
        <p:xfrm>
          <a:off x="7528835" y="2020569"/>
          <a:ext cx="3240765" cy="2317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765">
                  <a:extLst>
                    <a:ext uri="{9D8B030D-6E8A-4147-A177-3AD203B41FA5}">
                      <a16:colId xmlns:a16="http://schemas.microsoft.com/office/drawing/2014/main" val="393567471"/>
                    </a:ext>
                  </a:extLst>
                </a:gridCol>
              </a:tblGrid>
              <a:tr h="443231">
                <a:tc>
                  <a:txBody>
                    <a:bodyPr/>
                    <a:lstStyle/>
                    <a:p>
                      <a:r>
                        <a:rPr lang="en-US" sz="1600"/>
                        <a:t>Non - Functional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125682"/>
                  </a:ext>
                </a:extLst>
              </a:tr>
              <a:tr h="46846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q"/>
                      </a:pPr>
                      <a:r>
                        <a:rPr lang="en-US" sz="160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720851"/>
                  </a:ext>
                </a:extLst>
              </a:tr>
              <a:tr h="46846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600"/>
                        <a:t>Usability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28595"/>
                  </a:ext>
                </a:extLst>
              </a:tr>
              <a:tr h="46846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600"/>
                        <a:t>Privacy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564270"/>
                  </a:ext>
                </a:extLst>
              </a:tr>
              <a:tr h="46846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q"/>
                        <a:tabLst/>
                        <a:defRPr/>
                      </a:pPr>
                      <a:r>
                        <a:rPr lang="en-US" sz="1600"/>
                        <a:t>Reliability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054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322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55EABAA-C231-4FE2-BB6B-C3F45460A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485308"/>
            <a:ext cx="10363200" cy="1470025"/>
          </a:xfrm>
        </p:spPr>
        <p:txBody>
          <a:bodyPr/>
          <a:lstStyle/>
          <a:p>
            <a:pPr algn="l"/>
            <a:r>
              <a:rPr lang="en-US"/>
              <a:t>Work breakdown structure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B1C952-10A3-4BC0-8834-357982ABA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70" y="441777"/>
            <a:ext cx="1664200" cy="6383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7735CD-9777-4C91-91B2-7BCCA03CEA07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Hirimuthugoda</a:t>
            </a:r>
            <a:r>
              <a:rPr lang="en-US" sz="1800">
                <a:solidFill>
                  <a:schemeClr val="tx1"/>
                </a:solidFill>
              </a:rPr>
              <a:t> U.J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9A3FAA4-489C-401D-86D9-472A1E5D9B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1614895"/>
            <a:ext cx="8553427" cy="475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68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321" y="442821"/>
            <a:ext cx="10363200" cy="1470025"/>
          </a:xfrm>
        </p:spPr>
        <p:txBody>
          <a:bodyPr/>
          <a:lstStyle/>
          <a:p>
            <a:pPr algn="l"/>
            <a:r>
              <a:rPr lang="en-US"/>
              <a:t>Work Schedule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66BF28-FA8F-4D60-8988-C505A020B200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 sz="1800" err="1">
                <a:solidFill>
                  <a:schemeClr val="tx1"/>
                </a:solidFill>
              </a:rPr>
              <a:t>Hirimuthugoda</a:t>
            </a:r>
            <a:r>
              <a:rPr lang="en-US" sz="1800">
                <a:solidFill>
                  <a:schemeClr val="tx1"/>
                </a:solidFill>
              </a:rPr>
              <a:t> U.J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65427-2254-48D5-8F27-838C62D0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21" y="1625600"/>
            <a:ext cx="9088491" cy="45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31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1221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References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C63A88-91C6-4FE5-98FF-AEAFFE192C07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IT19138114</a:t>
            </a:r>
            <a:r>
              <a:rPr lang="en-US" sz="1800">
                <a:solidFill>
                  <a:schemeClr val="tx1"/>
                </a:solidFill>
              </a:rPr>
              <a:t>   |   Hirimuthugoda U.J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B94A19-6A77-4373-9364-B7623A525B63}"/>
              </a:ext>
            </a:extLst>
          </p:cNvPr>
          <p:cNvSpPr txBox="1"/>
          <p:nvPr/>
        </p:nvSpPr>
        <p:spPr>
          <a:xfrm>
            <a:off x="1470796" y="2306707"/>
            <a:ext cx="80629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[1] A. Sharma, “A proposed e-learning system facilitating recommendation using content tagging and student learning styles,” in 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2017 5th National Conference on E-Learning &amp; E-Learning Technologies (ELELTECH)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Hyderabad, India, Aug. 2017, pp. 1–6.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10.1109/ELELTECH.2017.8074989.</a:t>
            </a:r>
          </a:p>
          <a:p>
            <a:endParaRPr lang="en-US">
              <a:latin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</a:rPr>
              <a:t>[2]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K. Khan, J. Patil, N. Shaikh, A. Thakur, and Z. Pirani, “Analysis of Intelligent System for Student’s Performance using E-learning Approach,” in 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2018 International Conference on Smart Systems and Inventive Technology (ICSSIT)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Tirunelveli, India, Dec. 2018, pp. 390–394.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10.1109/ICSSIT.2018.8748328.</a:t>
            </a:r>
          </a:p>
          <a:p>
            <a:endParaRPr lang="en-US">
              <a:latin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</a:rPr>
              <a:t>[3]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“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Abidi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and Goh - 2001 - A Web-enabled Exam Preparation and Evaluation Serv.pdf.” Accessed: Feb. 01, 2022.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8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7B0D-6001-4940-886B-2C8AC534E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3856876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IT19188546 | LIYANAGE N.L.T.N.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6BF3F-9056-40E1-B998-44F153C81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4859009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Specialization: Software Engineering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768DB2D-1842-43CF-A78D-38C9F8DAC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49E790-5DA9-4F7F-BDE5-08AA8B5A5662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9" name="Picture 8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4A77CBE0-BB4A-4AD6-85EA-2787CFB2F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081178"/>
            <a:ext cx="2061533" cy="2748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29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786ED-1926-4D59-8DE9-2D995AE51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124" y="966095"/>
            <a:ext cx="5498079" cy="1470025"/>
          </a:xfrm>
        </p:spPr>
        <p:txBody>
          <a:bodyPr/>
          <a:lstStyle/>
          <a:p>
            <a:pPr algn="l"/>
            <a:r>
              <a:rPr lang="en-US" b="1"/>
              <a:t>RESEARCH PROBLEM</a:t>
            </a:r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42679BB-D50C-419E-9A22-21CB76C0B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1641BA39-3A70-4F7B-BB56-56850ECF710E}"/>
              </a:ext>
            </a:extLst>
          </p:cNvPr>
          <p:cNvSpPr/>
          <p:nvPr/>
        </p:nvSpPr>
        <p:spPr>
          <a:xfrm rot="16200000">
            <a:off x="5461696" y="-1101030"/>
            <a:ext cx="1088937" cy="753297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F142DBE-8FA2-4064-82AB-73888AB79F36}"/>
              </a:ext>
            </a:extLst>
          </p:cNvPr>
          <p:cNvCxnSpPr/>
          <p:nvPr/>
        </p:nvCxnSpPr>
        <p:spPr>
          <a:xfrm>
            <a:off x="2239678" y="2997288"/>
            <a:ext cx="0" cy="7841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DE9771-67DD-41CC-B7D9-013C9EF256F1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5999667" y="2241638"/>
            <a:ext cx="6497" cy="17971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26B863-A08E-48E9-B68A-002CD0FE58A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772650" y="3209924"/>
            <a:ext cx="0" cy="6477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CA3BEC-76ED-49F9-A056-0E467FFAAF84}"/>
              </a:ext>
            </a:extLst>
          </p:cNvPr>
          <p:cNvSpPr txBox="1"/>
          <p:nvPr/>
        </p:nvSpPr>
        <p:spPr>
          <a:xfrm>
            <a:off x="1315753" y="3781425"/>
            <a:ext cx="184784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Less Engagement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FCEF95-0885-4994-A374-7B3B418F0805}"/>
              </a:ext>
            </a:extLst>
          </p:cNvPr>
          <p:cNvSpPr txBox="1"/>
          <p:nvPr/>
        </p:nvSpPr>
        <p:spPr>
          <a:xfrm>
            <a:off x="2344453" y="5045398"/>
            <a:ext cx="287654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Improper balance in module content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33DF77-9D7E-456B-B9FC-B51CEFE2687F}"/>
              </a:ext>
            </a:extLst>
          </p:cNvPr>
          <p:cNvSpPr txBox="1"/>
          <p:nvPr/>
        </p:nvSpPr>
        <p:spPr>
          <a:xfrm>
            <a:off x="5282586" y="4038749"/>
            <a:ext cx="14341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Human error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E4DD3-BA47-4D2B-979D-3CAF64B797C9}"/>
              </a:ext>
            </a:extLst>
          </p:cNvPr>
          <p:cNvSpPr txBox="1"/>
          <p:nvPr/>
        </p:nvSpPr>
        <p:spPr>
          <a:xfrm>
            <a:off x="6871961" y="5050118"/>
            <a:ext cx="212277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Lack of human </a:t>
            </a:r>
          </a:p>
          <a:p>
            <a:pPr algn="ctr"/>
            <a:r>
              <a:rPr lang="en-US"/>
              <a:t>resources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A2C755-4112-465A-AC5A-136F34CF10EC}"/>
              </a:ext>
            </a:extLst>
          </p:cNvPr>
          <p:cNvSpPr txBox="1"/>
          <p:nvPr/>
        </p:nvSpPr>
        <p:spPr>
          <a:xfrm>
            <a:off x="8613308" y="3875816"/>
            <a:ext cx="231868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Fault justification of analysis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97474F04-71AA-4CCB-BCCF-DDA257A7B9BF}"/>
              </a:ext>
            </a:extLst>
          </p:cNvPr>
          <p:cNvCxnSpPr>
            <a:cxnSpLocks/>
          </p:cNvCxnSpPr>
          <p:nvPr/>
        </p:nvCxnSpPr>
        <p:spPr>
          <a:xfrm rot="5400000">
            <a:off x="3675244" y="2714478"/>
            <a:ext cx="2927312" cy="1734528"/>
          </a:xfrm>
          <a:prstGeom prst="curvedConnector3">
            <a:avLst>
              <a:gd name="adj1" fmla="val 5455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11E0034C-B6B6-4BBA-B396-7D0634809C7F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5514144" y="2630915"/>
            <a:ext cx="2904726" cy="1933680"/>
          </a:xfrm>
          <a:prstGeom prst="curvedConnector3">
            <a:avLst>
              <a:gd name="adj1" fmla="val 5262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23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7220-1799-492D-89A5-3DC458032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8225" y="761999"/>
            <a:ext cx="10363200" cy="1470025"/>
          </a:xfrm>
        </p:spPr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070ED-5F03-4EEA-881E-A40358655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750" y="2232024"/>
            <a:ext cx="8534400" cy="17526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Case study background / Analyze, Forecast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Research gap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Identified research problem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20AD754-1B3C-4F76-9938-5BBAEAA53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C6BA65-966B-4860-A587-F592B27C4564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tx1"/>
                </a:solidFill>
              </a:rPr>
              <a:t>IT19188546</a:t>
            </a:r>
            <a:r>
              <a:rPr lang="en-US" sz="1800" dirty="0">
                <a:solidFill>
                  <a:schemeClr val="tx1"/>
                </a:solidFill>
              </a:rPr>
              <a:t>   |   </a:t>
            </a:r>
            <a:r>
              <a:rPr lang="en-US" dirty="0">
                <a:solidFill>
                  <a:schemeClr val="tx1"/>
                </a:solidFill>
              </a:rPr>
              <a:t>Liyanage N.L.T.N.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dirty="0">
                <a:solidFill>
                  <a:schemeClr val="tx1"/>
                </a:solidFill>
              </a:rPr>
              <a:t>|   </a:t>
            </a:r>
            <a:r>
              <a:rPr lang="en-US" dirty="0">
                <a:solidFill>
                  <a:schemeClr val="tx1"/>
                </a:solidFill>
              </a:rPr>
              <a:t>2022-017</a:t>
            </a:r>
            <a:endParaRPr lang="en-US" sz="18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27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271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Background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245BC8-E281-4DB4-AD48-31B1C8316A13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89F1989F-C600-4498-BF20-1DD9272C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02" y="4654901"/>
            <a:ext cx="3869688" cy="17507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61C4B9-6488-4F2F-9C5E-BF0D9F030460}"/>
              </a:ext>
            </a:extLst>
          </p:cNvPr>
          <p:cNvSpPr txBox="1"/>
          <p:nvPr/>
        </p:nvSpPr>
        <p:spPr>
          <a:xfrm>
            <a:off x="1401492" y="2146387"/>
            <a:ext cx="2590800" cy="64633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solidFill>
              <a:srgbClr val="F9FCF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2">
                    <a:lumMod val="75000"/>
                  </a:schemeClr>
                </a:solidFill>
              </a:rPr>
              <a:t>What to analyze? </a:t>
            </a:r>
          </a:p>
          <a:p>
            <a:pPr algn="ctr"/>
            <a:endParaRPr lang="en-US" sz="18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3EF412-03D8-4B52-9FA4-17D1B6D9B4A8}"/>
              </a:ext>
            </a:extLst>
          </p:cNvPr>
          <p:cNvSpPr txBox="1"/>
          <p:nvPr/>
        </p:nvSpPr>
        <p:spPr>
          <a:xfrm>
            <a:off x="4800600" y="2152225"/>
            <a:ext cx="2590800" cy="64633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solidFill>
              <a:srgbClr val="F9FCF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4">
                    <a:lumMod val="75000"/>
                  </a:schemeClr>
                </a:solidFill>
              </a:rPr>
              <a:t>Forecast of the performance analysis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ED296C-576F-467D-A537-5B7FC41D217C}"/>
              </a:ext>
            </a:extLst>
          </p:cNvPr>
          <p:cNvSpPr txBox="1"/>
          <p:nvPr/>
        </p:nvSpPr>
        <p:spPr>
          <a:xfrm>
            <a:off x="8199708" y="2146386"/>
            <a:ext cx="2590800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solidFill>
              <a:srgbClr val="F9FCFE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>
                <a:solidFill>
                  <a:schemeClr val="accent5">
                    <a:lumMod val="75000"/>
                  </a:schemeClr>
                </a:solidFill>
              </a:rPr>
              <a:t>Struggle to select the career orientation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6BCCC65E-21CC-4B40-9DC5-6E0271D12897}"/>
              </a:ext>
            </a:extLst>
          </p:cNvPr>
          <p:cNvSpPr/>
          <p:nvPr/>
        </p:nvSpPr>
        <p:spPr>
          <a:xfrm>
            <a:off x="2530204" y="2785772"/>
            <a:ext cx="376238" cy="75534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E3482946-D5E6-4530-89DD-96E583AF60C4}"/>
              </a:ext>
            </a:extLst>
          </p:cNvPr>
          <p:cNvSpPr/>
          <p:nvPr/>
        </p:nvSpPr>
        <p:spPr>
          <a:xfrm>
            <a:off x="5906000" y="2785772"/>
            <a:ext cx="376238" cy="75534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3AFEA68-05AE-4D14-BE64-A8EB26263649}"/>
              </a:ext>
            </a:extLst>
          </p:cNvPr>
          <p:cNvSpPr/>
          <p:nvPr/>
        </p:nvSpPr>
        <p:spPr>
          <a:xfrm>
            <a:off x="9305108" y="2779575"/>
            <a:ext cx="376238" cy="75534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6984172-540A-4B1D-991D-F3C1C50D49B5}"/>
              </a:ext>
            </a:extLst>
          </p:cNvPr>
          <p:cNvSpPr/>
          <p:nvPr/>
        </p:nvSpPr>
        <p:spPr>
          <a:xfrm>
            <a:off x="1323569" y="3549333"/>
            <a:ext cx="2789508" cy="109105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Progress of the student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0A4946-2CAB-4365-A8BD-84343346E960}"/>
              </a:ext>
            </a:extLst>
          </p:cNvPr>
          <p:cNvSpPr/>
          <p:nvPr/>
        </p:nvSpPr>
        <p:spPr>
          <a:xfrm>
            <a:off x="4699365" y="3549333"/>
            <a:ext cx="2789508" cy="1091059"/>
          </a:xfrm>
          <a:prstGeom prst="roundRect">
            <a:avLst/>
          </a:prstGeom>
          <a:solidFill>
            <a:srgbClr val="10CF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Visualized Dashboard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57717C3-EC54-4DBE-99F8-A00966394A09}"/>
              </a:ext>
            </a:extLst>
          </p:cNvPr>
          <p:cNvSpPr/>
          <p:nvPr/>
        </p:nvSpPr>
        <p:spPr>
          <a:xfrm>
            <a:off x="8075161" y="3541222"/>
            <a:ext cx="2789508" cy="109105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 Career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8967991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321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Research gap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5A97DA-3159-4C38-81AC-05592DF081DC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CC8D785-E009-4637-87E0-422C02A2D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771919"/>
              </p:ext>
            </p:extLst>
          </p:nvPr>
        </p:nvGraphicFramePr>
        <p:xfrm>
          <a:off x="1181100" y="2044698"/>
          <a:ext cx="991158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375">
                  <a:extLst>
                    <a:ext uri="{9D8B030D-6E8A-4147-A177-3AD203B41FA5}">
                      <a16:colId xmlns:a16="http://schemas.microsoft.com/office/drawing/2014/main" val="2367285808"/>
                    </a:ext>
                  </a:extLst>
                </a:gridCol>
                <a:gridCol w="1419225">
                  <a:extLst>
                    <a:ext uri="{9D8B030D-6E8A-4147-A177-3AD203B41FA5}">
                      <a16:colId xmlns:a16="http://schemas.microsoft.com/office/drawing/2014/main" val="1530799756"/>
                    </a:ext>
                  </a:extLst>
                </a:gridCol>
                <a:gridCol w="1581150">
                  <a:extLst>
                    <a:ext uri="{9D8B030D-6E8A-4147-A177-3AD203B41FA5}">
                      <a16:colId xmlns:a16="http://schemas.microsoft.com/office/drawing/2014/main" val="1987565550"/>
                    </a:ext>
                  </a:extLst>
                </a:gridCol>
                <a:gridCol w="1428750">
                  <a:extLst>
                    <a:ext uri="{9D8B030D-6E8A-4147-A177-3AD203B41FA5}">
                      <a16:colId xmlns:a16="http://schemas.microsoft.com/office/drawing/2014/main" val="1615632159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823738602"/>
                    </a:ext>
                  </a:extLst>
                </a:gridCol>
                <a:gridCol w="2215380">
                  <a:extLst>
                    <a:ext uri="{9D8B030D-6E8A-4147-A177-3AD203B41FA5}">
                      <a16:colId xmlns:a16="http://schemas.microsoft.com/office/drawing/2014/main" val="940181466"/>
                    </a:ext>
                  </a:extLst>
                </a:gridCol>
              </a:tblGrid>
              <a:tr h="631827">
                <a:tc rowSpan="2">
                  <a:txBody>
                    <a:bodyPr/>
                    <a:lstStyle/>
                    <a:p>
                      <a:r>
                        <a:rPr lang="en-US" dirty="0"/>
                        <a:t>Platform / Tool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Time Based Learner Analyzer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/>
                        <a:t>Progress analyzer 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/>
                        <a:t>Forecast Dashboard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/>
                        <a:t>Career 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67256"/>
                  </a:ext>
                </a:extLst>
              </a:tr>
              <a:tr h="63182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Result Analysis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chemeClr val="bg1"/>
                          </a:solidFill>
                        </a:rPr>
                        <a:t>Progress Analysis  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Overall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Individual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073619"/>
                  </a:ext>
                </a:extLst>
              </a:tr>
              <a:tr h="626015">
                <a:tc>
                  <a:txBody>
                    <a:bodyPr/>
                    <a:lstStyle/>
                    <a:p>
                      <a:r>
                        <a:rPr lang="en-US"/>
                        <a:t>Blackboard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rgbClr val="55A83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5590298"/>
                  </a:ext>
                </a:extLst>
              </a:tr>
              <a:tr h="626015">
                <a:tc>
                  <a:txBody>
                    <a:bodyPr/>
                    <a:lstStyle/>
                    <a:p>
                      <a:r>
                        <a:rPr lang="en-US"/>
                        <a:t>Jotform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242630"/>
                  </a:ext>
                </a:extLst>
              </a:tr>
              <a:tr h="626015">
                <a:tc>
                  <a:txBody>
                    <a:bodyPr/>
                    <a:lstStyle/>
                    <a:p>
                      <a:r>
                        <a:rPr lang="en-US" sz="1800"/>
                        <a:t>Research 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  <a:p>
                      <a:pPr algn="ctr"/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</a:t>
                      </a:r>
                      <a:endParaRPr lang="en-US" sz="1800"/>
                    </a:p>
                    <a:p>
                      <a:endParaRPr lang="en-US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982575"/>
                  </a:ext>
                </a:extLst>
              </a:tr>
              <a:tr h="626015">
                <a:tc>
                  <a:txBody>
                    <a:bodyPr/>
                    <a:lstStyle/>
                    <a:p>
                      <a:r>
                        <a:rPr lang="en-US"/>
                        <a:t>AITor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  <a:p>
                      <a:pPr algn="ctr"/>
                      <a:endParaRPr lang="en-US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847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19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321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Identified research problem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6275A0-9A6F-4511-AF96-928B7C621D1C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099DA3D-753C-4CE3-B890-E9CF9DF8B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759" y="3754616"/>
            <a:ext cx="2009773" cy="200977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26CEFD1-0A98-4BD6-B273-FCC47ACAF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152494"/>
            <a:ext cx="2753952" cy="2056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45527-E571-497D-B054-E0AF6B68CDE1}"/>
              </a:ext>
            </a:extLst>
          </p:cNvPr>
          <p:cNvSpPr txBox="1"/>
          <p:nvPr/>
        </p:nvSpPr>
        <p:spPr>
          <a:xfrm>
            <a:off x="4089423" y="2461954"/>
            <a:ext cx="60171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to obtain more productivity by analyzing and forecasting the progress of the students? </a:t>
            </a:r>
          </a:p>
          <a:p>
            <a:r>
              <a:rPr lang="en-US" sz="2000" dirty="0"/>
              <a:t>(Individual/Overall)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293C43-F799-4B73-BD58-6C5EE8F53E23}"/>
              </a:ext>
            </a:extLst>
          </p:cNvPr>
          <p:cNvSpPr txBox="1"/>
          <p:nvPr/>
        </p:nvSpPr>
        <p:spPr>
          <a:xfrm>
            <a:off x="3084536" y="4471727"/>
            <a:ext cx="601712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What are the possible steps to reduce the struggle of the students when they are about to select their career orientation?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909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56F47FB-F0E8-4187-A975-53D7EF8D33C6}"/>
              </a:ext>
            </a:extLst>
          </p:cNvPr>
          <p:cNvSpPr txBox="1"/>
          <p:nvPr/>
        </p:nvSpPr>
        <p:spPr>
          <a:xfrm>
            <a:off x="998563" y="4305101"/>
            <a:ext cx="21440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dobe Devanagari"/>
              </a:rPr>
              <a:t>Conduct a progress analysis for the student performance.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95FA37C-BE88-48CF-921A-3DB338EDF182}"/>
              </a:ext>
            </a:extLst>
          </p:cNvPr>
          <p:cNvSpPr/>
          <p:nvPr/>
        </p:nvSpPr>
        <p:spPr>
          <a:xfrm>
            <a:off x="1377753" y="2447650"/>
            <a:ext cx="9436493" cy="830997"/>
          </a:xfrm>
          <a:prstGeom prst="roundRect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18358E5-0CD4-41BC-9433-47BF810F88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746" y="676274"/>
            <a:ext cx="10363200" cy="1470025"/>
          </a:xfrm>
        </p:spPr>
        <p:txBody>
          <a:bodyPr/>
          <a:lstStyle/>
          <a:p>
            <a:pPr algn="l"/>
            <a:r>
              <a:rPr lang="en-US"/>
              <a:t>Research Objectives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C67953-106C-4F2C-A091-3FC22441AEC4}"/>
              </a:ext>
            </a:extLst>
          </p:cNvPr>
          <p:cNvSpPr txBox="1">
            <a:spLocks/>
          </p:cNvSpPr>
          <p:nvPr/>
        </p:nvSpPr>
        <p:spPr>
          <a:xfrm>
            <a:off x="4658964" y="1864564"/>
            <a:ext cx="2296053" cy="626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dobe Devanagari" pitchFamily="18" charset="0"/>
                <a:ea typeface="+mj-ea"/>
                <a:cs typeface="Adobe Devanagari" pitchFamily="18" charset="0"/>
              </a:defRPr>
            </a:lvl1pPr>
          </a:lstStyle>
          <a:p>
            <a:pPr algn="l"/>
            <a:r>
              <a:rPr lang="en-US" sz="2800" b="1">
                <a:solidFill>
                  <a:schemeClr val="accent1">
                    <a:lumMod val="75000"/>
                  </a:schemeClr>
                </a:solidFill>
              </a:rPr>
              <a:t>Main Objective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6A0491-A0F7-4A3E-864D-97536F523F6D}"/>
              </a:ext>
            </a:extLst>
          </p:cNvPr>
          <p:cNvSpPr txBox="1"/>
          <p:nvPr/>
        </p:nvSpPr>
        <p:spPr>
          <a:xfrm>
            <a:off x="1573362" y="2485064"/>
            <a:ext cx="9030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dobe Devanagari"/>
              </a:rPr>
              <a:t>Conduct a detailed student progress analysis, forecasting and provide a career recommendation.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00C87F-51F4-4563-932C-85D27E8A3834}"/>
              </a:ext>
            </a:extLst>
          </p:cNvPr>
          <p:cNvSpPr txBox="1"/>
          <p:nvPr/>
        </p:nvSpPr>
        <p:spPr>
          <a:xfrm>
            <a:off x="3501771" y="4305101"/>
            <a:ext cx="2157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dobe Devanagari"/>
              </a:rPr>
              <a:t>Conduct a time series forecasting based on the student performance.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85E511-71FF-4EA4-B6D6-AF16114A5E55}"/>
              </a:ext>
            </a:extLst>
          </p:cNvPr>
          <p:cNvSpPr txBox="1"/>
          <p:nvPr/>
        </p:nvSpPr>
        <p:spPr>
          <a:xfrm>
            <a:off x="6341381" y="4305101"/>
            <a:ext cx="2248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dobe Devanagari"/>
              </a:rPr>
              <a:t>Present a detailed dashboard in the both individual and overall manner. 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C9546FE-D395-4B3E-B435-8B33D8F4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5C32051-0130-4F7E-87D3-D99BAFF50671}"/>
              </a:ext>
            </a:extLst>
          </p:cNvPr>
          <p:cNvSpPr txBox="1"/>
          <p:nvPr/>
        </p:nvSpPr>
        <p:spPr>
          <a:xfrm>
            <a:off x="9073595" y="4343002"/>
            <a:ext cx="21198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dobe Devanagari"/>
              </a:rPr>
              <a:t>Identify the best suited career orientation for the student 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ADCAA-935B-426E-80D1-AEAC9EB8D308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7842B9-BBDB-4B31-912D-899D33837260}"/>
              </a:ext>
            </a:extLst>
          </p:cNvPr>
          <p:cNvSpPr/>
          <p:nvPr/>
        </p:nvSpPr>
        <p:spPr>
          <a:xfrm>
            <a:off x="973145" y="4117958"/>
            <a:ext cx="2248840" cy="167759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5492BE8-1D89-4DBE-8AE5-070AAEB80D07}"/>
              </a:ext>
            </a:extLst>
          </p:cNvPr>
          <p:cNvSpPr/>
          <p:nvPr/>
        </p:nvSpPr>
        <p:spPr>
          <a:xfrm>
            <a:off x="6362032" y="4132784"/>
            <a:ext cx="2248840" cy="1662767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FEA81DA-1F62-4993-A9EC-CC64634BE674}"/>
              </a:ext>
            </a:extLst>
          </p:cNvPr>
          <p:cNvSpPr/>
          <p:nvPr/>
        </p:nvSpPr>
        <p:spPr>
          <a:xfrm>
            <a:off x="3475577" y="4117958"/>
            <a:ext cx="2248840" cy="167759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7F080C-BC44-4BE7-9008-EAC54B61ECAA}"/>
              </a:ext>
            </a:extLst>
          </p:cNvPr>
          <p:cNvSpPr/>
          <p:nvPr/>
        </p:nvSpPr>
        <p:spPr>
          <a:xfrm>
            <a:off x="8970015" y="4155372"/>
            <a:ext cx="2248840" cy="164017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E1B6F0-F9D6-4429-AF3E-A78ED0EF61B7}"/>
              </a:ext>
            </a:extLst>
          </p:cNvPr>
          <p:cNvCxnSpPr>
            <a:cxnSpLocks/>
          </p:cNvCxnSpPr>
          <p:nvPr/>
        </p:nvCxnSpPr>
        <p:spPr>
          <a:xfrm flipH="1">
            <a:off x="2381250" y="3266334"/>
            <a:ext cx="1314450" cy="85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541BFD-A57E-4C92-89B7-57D587856573}"/>
              </a:ext>
            </a:extLst>
          </p:cNvPr>
          <p:cNvCxnSpPr>
            <a:cxnSpLocks/>
            <a:endCxn id="16" idx="0"/>
          </p:cNvCxnSpPr>
          <p:nvPr/>
        </p:nvCxnSpPr>
        <p:spPr>
          <a:xfrm flipH="1">
            <a:off x="4599997" y="3270488"/>
            <a:ext cx="975872" cy="84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1316F4-FCAA-4F6D-8803-FCCBA8FE4724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743700" y="3275597"/>
            <a:ext cx="742752" cy="857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CF67ACC-AF57-40B8-8385-5C73015015A6}"/>
              </a:ext>
            </a:extLst>
          </p:cNvPr>
          <p:cNvCxnSpPr>
            <a:cxnSpLocks/>
          </p:cNvCxnSpPr>
          <p:nvPr/>
        </p:nvCxnSpPr>
        <p:spPr>
          <a:xfrm>
            <a:off x="9323108" y="3281465"/>
            <a:ext cx="771327" cy="851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073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1EB86-92EE-4FFC-88E5-45973503FE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900" y="777876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STEPS WE ARE FOLLOWING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97778B-FD35-475D-AE8B-99B7F82AF37D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1826E1F-3DBE-44C7-97A0-949E67DFB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A720404-8D34-4BA3-97D4-B791E5C1AC0F}"/>
              </a:ext>
            </a:extLst>
          </p:cNvPr>
          <p:cNvGrpSpPr/>
          <p:nvPr/>
        </p:nvGrpSpPr>
        <p:grpSpPr>
          <a:xfrm>
            <a:off x="2224301" y="2118324"/>
            <a:ext cx="7743397" cy="3566745"/>
            <a:chOff x="1788957" y="1562213"/>
            <a:chExt cx="8245282" cy="379792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F2DA274-F4EB-4C04-B492-729794D44310}"/>
                </a:ext>
              </a:extLst>
            </p:cNvPr>
            <p:cNvGrpSpPr/>
            <p:nvPr/>
          </p:nvGrpSpPr>
          <p:grpSpPr>
            <a:xfrm>
              <a:off x="1995808" y="1949378"/>
              <a:ext cx="8022527" cy="3303980"/>
              <a:chOff x="2096293" y="2681289"/>
              <a:chExt cx="6464264" cy="2662230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B17F9D0-C756-488B-A20E-4E5338EFA7D5}"/>
                  </a:ext>
                </a:extLst>
              </p:cNvPr>
              <p:cNvGrpSpPr/>
              <p:nvPr/>
            </p:nvGrpSpPr>
            <p:grpSpPr>
              <a:xfrm>
                <a:off x="2931798" y="2992631"/>
                <a:ext cx="4639396" cy="2039547"/>
                <a:chOff x="2931798" y="2992631"/>
                <a:chExt cx="4639396" cy="2039547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BF7EAF0E-61F5-4C27-B268-BEFC6B6F9766}"/>
                    </a:ext>
                  </a:extLst>
                </p:cNvPr>
                <p:cNvSpPr/>
                <p:nvPr/>
              </p:nvSpPr>
              <p:spPr>
                <a:xfrm>
                  <a:off x="2931798" y="3533777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  <a:highlight>
                      <a:srgbClr val="008080"/>
                    </a:highlight>
                  </a:endParaRPr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7C296669-8CBA-4A7B-9A0F-E74D64EF9205}"/>
                    </a:ext>
                  </a:extLst>
                </p:cNvPr>
                <p:cNvSpPr/>
                <p:nvPr/>
              </p:nvSpPr>
              <p:spPr>
                <a:xfrm>
                  <a:off x="4481168" y="2992631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5F752BD3-8B14-4585-9490-BE6674507913}"/>
                    </a:ext>
                  </a:extLst>
                </p:cNvPr>
                <p:cNvSpPr/>
                <p:nvPr/>
              </p:nvSpPr>
              <p:spPr>
                <a:xfrm>
                  <a:off x="7537229" y="2992631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9DC64693-BD44-4816-870F-A80F322C144C}"/>
                    </a:ext>
                  </a:extLst>
                </p:cNvPr>
                <p:cNvSpPr/>
                <p:nvPr/>
              </p:nvSpPr>
              <p:spPr>
                <a:xfrm>
                  <a:off x="6002089" y="3533777"/>
                  <a:ext cx="33965" cy="1498401"/>
                </a:xfrm>
                <a:custGeom>
                  <a:avLst/>
                  <a:gdLst>
                    <a:gd name="connsiteX0" fmla="*/ 0 w 28575"/>
                    <a:gd name="connsiteY0" fmla="*/ 0 h 1260633"/>
                    <a:gd name="connsiteX1" fmla="*/ 28575 w 28575"/>
                    <a:gd name="connsiteY1" fmla="*/ 0 h 1260633"/>
                    <a:gd name="connsiteX2" fmla="*/ 28575 w 28575"/>
                    <a:gd name="connsiteY2" fmla="*/ 1260634 h 1260633"/>
                    <a:gd name="connsiteX3" fmla="*/ 0 w 28575"/>
                    <a:gd name="connsiteY3" fmla="*/ 1260634 h 1260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575" h="1260633">
                      <a:moveTo>
                        <a:pt x="0" y="0"/>
                      </a:moveTo>
                      <a:lnTo>
                        <a:pt x="28575" y="0"/>
                      </a:lnTo>
                      <a:lnTo>
                        <a:pt x="28575" y="1260634"/>
                      </a:lnTo>
                      <a:lnTo>
                        <a:pt x="0" y="12606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5FF5965-00FA-44D1-9501-3C1DE8AAD9EF}"/>
                  </a:ext>
                </a:extLst>
              </p:cNvPr>
              <p:cNvSpPr/>
              <p:nvPr/>
            </p:nvSpPr>
            <p:spPr>
              <a:xfrm>
                <a:off x="6701724" y="4012404"/>
                <a:ext cx="1704973" cy="1331115"/>
              </a:xfrm>
              <a:custGeom>
                <a:avLst/>
                <a:gdLst>
                  <a:gd name="connsiteX0" fmla="*/ 717213 w 1434426"/>
                  <a:gd name="connsiteY0" fmla="*/ 1119892 h 1119892"/>
                  <a:gd name="connsiteX1" fmla="*/ 0 w 1434426"/>
                  <a:gd name="connsiteY1" fmla="*/ 402679 h 1119892"/>
                  <a:gd name="connsiteX2" fmla="*/ 0 w 1434426"/>
                  <a:gd name="connsiteY2" fmla="*/ 0 h 1119892"/>
                  <a:gd name="connsiteX3" fmla="*/ 142875 w 1434426"/>
                  <a:gd name="connsiteY3" fmla="*/ 0 h 1119892"/>
                  <a:gd name="connsiteX4" fmla="*/ 142875 w 1434426"/>
                  <a:gd name="connsiteY4" fmla="*/ 402679 h 1119892"/>
                  <a:gd name="connsiteX5" fmla="*/ 717213 w 1434426"/>
                  <a:gd name="connsiteY5" fmla="*/ 977017 h 1119892"/>
                  <a:gd name="connsiteX6" fmla="*/ 1291552 w 1434426"/>
                  <a:gd name="connsiteY6" fmla="*/ 402679 h 1119892"/>
                  <a:gd name="connsiteX7" fmla="*/ 1291552 w 1434426"/>
                  <a:gd name="connsiteY7" fmla="*/ 0 h 1119892"/>
                  <a:gd name="connsiteX8" fmla="*/ 1434427 w 1434426"/>
                  <a:gd name="connsiteY8" fmla="*/ 0 h 1119892"/>
                  <a:gd name="connsiteX9" fmla="*/ 1434427 w 1434426"/>
                  <a:gd name="connsiteY9" fmla="*/ 402679 h 1119892"/>
                  <a:gd name="connsiteX10" fmla="*/ 717213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717213" y="1119892"/>
                    </a:moveTo>
                    <a:cubicBezTo>
                      <a:pt x="321736" y="1119892"/>
                      <a:pt x="0" y="798157"/>
                      <a:pt x="0" y="402679"/>
                    </a:cubicBezTo>
                    <a:lnTo>
                      <a:pt x="0" y="0"/>
                    </a:lnTo>
                    <a:lnTo>
                      <a:pt x="142875" y="0"/>
                    </a:lnTo>
                    <a:lnTo>
                      <a:pt x="142875" y="402679"/>
                    </a:lnTo>
                    <a:cubicBezTo>
                      <a:pt x="142875" y="719376"/>
                      <a:pt x="400526" y="977017"/>
                      <a:pt x="717213" y="977017"/>
                    </a:cubicBezTo>
                    <a:cubicBezTo>
                      <a:pt x="1033901" y="977017"/>
                      <a:pt x="1291552" y="719376"/>
                      <a:pt x="1291552" y="402679"/>
                    </a:cubicBezTo>
                    <a:lnTo>
                      <a:pt x="1291552" y="0"/>
                    </a:lnTo>
                    <a:lnTo>
                      <a:pt x="1434427" y="0"/>
                    </a:lnTo>
                    <a:lnTo>
                      <a:pt x="1434427" y="402679"/>
                    </a:lnTo>
                    <a:cubicBezTo>
                      <a:pt x="1434427" y="798148"/>
                      <a:pt x="1112691" y="1119892"/>
                      <a:pt x="717213" y="11198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DA40E3F-BCD2-4BE0-BEE7-E816EB4AF9B2}"/>
                  </a:ext>
                </a:extLst>
              </p:cNvPr>
              <p:cNvSpPr/>
              <p:nvPr/>
            </p:nvSpPr>
            <p:spPr>
              <a:xfrm>
                <a:off x="5166584" y="2681289"/>
                <a:ext cx="1704962" cy="1331115"/>
              </a:xfrm>
              <a:custGeom>
                <a:avLst/>
                <a:gdLst>
                  <a:gd name="connsiteX0" fmla="*/ 1434417 w 1434417"/>
                  <a:gd name="connsiteY0" fmla="*/ 1119892 h 1119892"/>
                  <a:gd name="connsiteX1" fmla="*/ 1291542 w 1434417"/>
                  <a:gd name="connsiteY1" fmla="*/ 1119892 h 1119892"/>
                  <a:gd name="connsiteX2" fmla="*/ 1291542 w 1434417"/>
                  <a:gd name="connsiteY2" fmla="*/ 717214 h 1119892"/>
                  <a:gd name="connsiteX3" fmla="*/ 717204 w 1434417"/>
                  <a:gd name="connsiteY3" fmla="*/ 142875 h 1119892"/>
                  <a:gd name="connsiteX4" fmla="*/ 142875 w 1434417"/>
                  <a:gd name="connsiteY4" fmla="*/ 717214 h 1119892"/>
                  <a:gd name="connsiteX5" fmla="*/ 142875 w 1434417"/>
                  <a:gd name="connsiteY5" fmla="*/ 1119892 h 1119892"/>
                  <a:gd name="connsiteX6" fmla="*/ 0 w 1434417"/>
                  <a:gd name="connsiteY6" fmla="*/ 1119892 h 1119892"/>
                  <a:gd name="connsiteX7" fmla="*/ 0 w 1434417"/>
                  <a:gd name="connsiteY7" fmla="*/ 717214 h 1119892"/>
                  <a:gd name="connsiteX8" fmla="*/ 717204 w 1434417"/>
                  <a:gd name="connsiteY8" fmla="*/ 0 h 1119892"/>
                  <a:gd name="connsiteX9" fmla="*/ 1434417 w 1434417"/>
                  <a:gd name="connsiteY9" fmla="*/ 717214 h 1119892"/>
                  <a:gd name="connsiteX10" fmla="*/ 1434417 w 1434417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17" h="1119892">
                    <a:moveTo>
                      <a:pt x="1434417" y="1119892"/>
                    </a:moveTo>
                    <a:lnTo>
                      <a:pt x="1291542" y="1119892"/>
                    </a:lnTo>
                    <a:lnTo>
                      <a:pt x="1291542" y="717214"/>
                    </a:lnTo>
                    <a:cubicBezTo>
                      <a:pt x="1291542" y="400517"/>
                      <a:pt x="1033891" y="142875"/>
                      <a:pt x="717204" y="142875"/>
                    </a:cubicBezTo>
                    <a:cubicBezTo>
                      <a:pt x="400517" y="142875"/>
                      <a:pt x="142875" y="400517"/>
                      <a:pt x="142875" y="717214"/>
                    </a:cubicBezTo>
                    <a:lnTo>
                      <a:pt x="142875" y="1119892"/>
                    </a:lnTo>
                    <a:lnTo>
                      <a:pt x="0" y="1119892"/>
                    </a:lnTo>
                    <a:lnTo>
                      <a:pt x="0" y="717214"/>
                    </a:lnTo>
                    <a:cubicBezTo>
                      <a:pt x="0" y="321735"/>
                      <a:pt x="321735" y="0"/>
                      <a:pt x="717204" y="0"/>
                    </a:cubicBezTo>
                    <a:cubicBezTo>
                      <a:pt x="1112682" y="0"/>
                      <a:pt x="1434417" y="321735"/>
                      <a:pt x="1434417" y="717214"/>
                    </a:cubicBezTo>
                    <a:lnTo>
                      <a:pt x="1434417" y="11198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1971ECF-C554-4622-A63F-366F43D73CE3}"/>
                  </a:ext>
                </a:extLst>
              </p:cNvPr>
              <p:cNvSpPr/>
              <p:nvPr/>
            </p:nvSpPr>
            <p:spPr>
              <a:xfrm>
                <a:off x="3631444" y="4012404"/>
                <a:ext cx="1704973" cy="1331115"/>
              </a:xfrm>
              <a:custGeom>
                <a:avLst/>
                <a:gdLst>
                  <a:gd name="connsiteX0" fmla="*/ 717214 w 1434426"/>
                  <a:gd name="connsiteY0" fmla="*/ 1119892 h 1119892"/>
                  <a:gd name="connsiteX1" fmla="*/ 0 w 1434426"/>
                  <a:gd name="connsiteY1" fmla="*/ 402679 h 1119892"/>
                  <a:gd name="connsiteX2" fmla="*/ 0 w 1434426"/>
                  <a:gd name="connsiteY2" fmla="*/ 0 h 1119892"/>
                  <a:gd name="connsiteX3" fmla="*/ 142875 w 1434426"/>
                  <a:gd name="connsiteY3" fmla="*/ 0 h 1119892"/>
                  <a:gd name="connsiteX4" fmla="*/ 142875 w 1434426"/>
                  <a:gd name="connsiteY4" fmla="*/ 402679 h 1119892"/>
                  <a:gd name="connsiteX5" fmla="*/ 717214 w 1434426"/>
                  <a:gd name="connsiteY5" fmla="*/ 977017 h 1119892"/>
                  <a:gd name="connsiteX6" fmla="*/ 1291552 w 1434426"/>
                  <a:gd name="connsiteY6" fmla="*/ 402679 h 1119892"/>
                  <a:gd name="connsiteX7" fmla="*/ 1291552 w 1434426"/>
                  <a:gd name="connsiteY7" fmla="*/ 0 h 1119892"/>
                  <a:gd name="connsiteX8" fmla="*/ 1434427 w 1434426"/>
                  <a:gd name="connsiteY8" fmla="*/ 0 h 1119892"/>
                  <a:gd name="connsiteX9" fmla="*/ 1434427 w 1434426"/>
                  <a:gd name="connsiteY9" fmla="*/ 402679 h 1119892"/>
                  <a:gd name="connsiteX10" fmla="*/ 717214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717214" y="1119892"/>
                    </a:moveTo>
                    <a:cubicBezTo>
                      <a:pt x="321735" y="1119892"/>
                      <a:pt x="0" y="798157"/>
                      <a:pt x="0" y="402679"/>
                    </a:cubicBezTo>
                    <a:lnTo>
                      <a:pt x="0" y="0"/>
                    </a:lnTo>
                    <a:lnTo>
                      <a:pt x="142875" y="0"/>
                    </a:lnTo>
                    <a:lnTo>
                      <a:pt x="142875" y="402679"/>
                    </a:lnTo>
                    <a:cubicBezTo>
                      <a:pt x="142875" y="719376"/>
                      <a:pt x="400526" y="977017"/>
                      <a:pt x="717214" y="977017"/>
                    </a:cubicBezTo>
                    <a:cubicBezTo>
                      <a:pt x="1033901" y="977017"/>
                      <a:pt x="1291552" y="719376"/>
                      <a:pt x="1291552" y="402679"/>
                    </a:cubicBezTo>
                    <a:lnTo>
                      <a:pt x="1291552" y="0"/>
                    </a:lnTo>
                    <a:lnTo>
                      <a:pt x="1434427" y="0"/>
                    </a:lnTo>
                    <a:lnTo>
                      <a:pt x="1434427" y="402679"/>
                    </a:lnTo>
                    <a:cubicBezTo>
                      <a:pt x="1434427" y="798148"/>
                      <a:pt x="1112682" y="1119892"/>
                      <a:pt x="717214" y="11198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2733C473-8E84-4A94-B803-1C3A6A3BF3CB}"/>
                  </a:ext>
                </a:extLst>
              </p:cNvPr>
              <p:cNvSpPr/>
              <p:nvPr/>
            </p:nvSpPr>
            <p:spPr>
              <a:xfrm>
                <a:off x="2096293" y="2681289"/>
                <a:ext cx="1704973" cy="1331115"/>
              </a:xfrm>
              <a:custGeom>
                <a:avLst/>
                <a:gdLst>
                  <a:gd name="connsiteX0" fmla="*/ 1434427 w 1434426"/>
                  <a:gd name="connsiteY0" fmla="*/ 1119892 h 1119892"/>
                  <a:gd name="connsiteX1" fmla="*/ 1291552 w 1434426"/>
                  <a:gd name="connsiteY1" fmla="*/ 1119892 h 1119892"/>
                  <a:gd name="connsiteX2" fmla="*/ 1291552 w 1434426"/>
                  <a:gd name="connsiteY2" fmla="*/ 717214 h 1119892"/>
                  <a:gd name="connsiteX3" fmla="*/ 717213 w 1434426"/>
                  <a:gd name="connsiteY3" fmla="*/ 142875 h 1119892"/>
                  <a:gd name="connsiteX4" fmla="*/ 142875 w 1434426"/>
                  <a:gd name="connsiteY4" fmla="*/ 717214 h 1119892"/>
                  <a:gd name="connsiteX5" fmla="*/ 142875 w 1434426"/>
                  <a:gd name="connsiteY5" fmla="*/ 1119892 h 1119892"/>
                  <a:gd name="connsiteX6" fmla="*/ 0 w 1434426"/>
                  <a:gd name="connsiteY6" fmla="*/ 1119892 h 1119892"/>
                  <a:gd name="connsiteX7" fmla="*/ 0 w 1434426"/>
                  <a:gd name="connsiteY7" fmla="*/ 717214 h 1119892"/>
                  <a:gd name="connsiteX8" fmla="*/ 717213 w 1434426"/>
                  <a:gd name="connsiteY8" fmla="*/ 0 h 1119892"/>
                  <a:gd name="connsiteX9" fmla="*/ 1434427 w 1434426"/>
                  <a:gd name="connsiteY9" fmla="*/ 717214 h 1119892"/>
                  <a:gd name="connsiteX10" fmla="*/ 1434427 w 1434426"/>
                  <a:gd name="connsiteY10" fmla="*/ 1119892 h 1119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4426" h="1119892">
                    <a:moveTo>
                      <a:pt x="1434427" y="1119892"/>
                    </a:moveTo>
                    <a:lnTo>
                      <a:pt x="1291552" y="1119892"/>
                    </a:lnTo>
                    <a:lnTo>
                      <a:pt x="1291552" y="717214"/>
                    </a:lnTo>
                    <a:cubicBezTo>
                      <a:pt x="1291552" y="400517"/>
                      <a:pt x="1033901" y="142875"/>
                      <a:pt x="717213" y="142875"/>
                    </a:cubicBezTo>
                    <a:cubicBezTo>
                      <a:pt x="400526" y="142875"/>
                      <a:pt x="142875" y="400517"/>
                      <a:pt x="142875" y="717214"/>
                    </a:cubicBezTo>
                    <a:lnTo>
                      <a:pt x="142875" y="1119892"/>
                    </a:lnTo>
                    <a:lnTo>
                      <a:pt x="0" y="1119892"/>
                    </a:lnTo>
                    <a:lnTo>
                      <a:pt x="0" y="717214"/>
                    </a:lnTo>
                    <a:cubicBezTo>
                      <a:pt x="0" y="321735"/>
                      <a:pt x="321735" y="0"/>
                      <a:pt x="717213" y="0"/>
                    </a:cubicBezTo>
                    <a:cubicBezTo>
                      <a:pt x="1112692" y="0"/>
                      <a:pt x="1434427" y="321735"/>
                      <a:pt x="1434427" y="717214"/>
                    </a:cubicBezTo>
                    <a:lnTo>
                      <a:pt x="1434427" y="111989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8478A6D2-35A8-4221-B1E8-DF118175D852}"/>
                  </a:ext>
                </a:extLst>
              </p:cNvPr>
              <p:cNvGrpSpPr/>
              <p:nvPr/>
            </p:nvGrpSpPr>
            <p:grpSpPr>
              <a:xfrm>
                <a:off x="3477585" y="3773634"/>
                <a:ext cx="477541" cy="477541"/>
                <a:chOff x="3957275" y="3610431"/>
                <a:chExt cx="401764" cy="401764"/>
              </a:xfrm>
              <a:solidFill>
                <a:schemeClr val="accent1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2F99A464-D22C-449F-B98B-7E229724E6ED}"/>
                    </a:ext>
                  </a:extLst>
                </p:cNvPr>
                <p:cNvSpPr/>
                <p:nvPr/>
              </p:nvSpPr>
              <p:spPr>
                <a:xfrm>
                  <a:off x="4028713" y="3681869"/>
                  <a:ext cx="258889" cy="258889"/>
                </a:xfrm>
                <a:custGeom>
                  <a:avLst/>
                  <a:gdLst>
                    <a:gd name="connsiteX0" fmla="*/ 258889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89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89" y="129445"/>
                      </a:moveTo>
                      <a:cubicBezTo>
                        <a:pt x="258889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5" y="0"/>
                        <a:pt x="129445" y="0"/>
                      </a:cubicBezTo>
                      <a:cubicBezTo>
                        <a:pt x="200935" y="0"/>
                        <a:pt x="258889" y="57954"/>
                        <a:pt x="258889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3AE09DDF-E8BE-40DF-99C7-CC9BDD8E40BA}"/>
                    </a:ext>
                  </a:extLst>
                </p:cNvPr>
                <p:cNvSpPr/>
                <p:nvPr/>
              </p:nvSpPr>
              <p:spPr>
                <a:xfrm>
                  <a:off x="3957275" y="3610431"/>
                  <a:ext cx="401764" cy="401764"/>
                </a:xfrm>
                <a:custGeom>
                  <a:avLst/>
                  <a:gdLst>
                    <a:gd name="connsiteX0" fmla="*/ 200882 w 401764"/>
                    <a:gd name="connsiteY0" fmla="*/ 401764 h 401764"/>
                    <a:gd name="connsiteX1" fmla="*/ 0 w 401764"/>
                    <a:gd name="connsiteY1" fmla="*/ 200882 h 401764"/>
                    <a:gd name="connsiteX2" fmla="*/ 200882 w 401764"/>
                    <a:gd name="connsiteY2" fmla="*/ 0 h 401764"/>
                    <a:gd name="connsiteX3" fmla="*/ 401764 w 401764"/>
                    <a:gd name="connsiteY3" fmla="*/ 200882 h 401764"/>
                    <a:gd name="connsiteX4" fmla="*/ 200882 w 401764"/>
                    <a:gd name="connsiteY4" fmla="*/ 401764 h 401764"/>
                    <a:gd name="connsiteX5" fmla="*/ 200882 w 401764"/>
                    <a:gd name="connsiteY5" fmla="*/ 142875 h 401764"/>
                    <a:gd name="connsiteX6" fmla="*/ 142875 w 401764"/>
                    <a:gd name="connsiteY6" fmla="*/ 200882 h 401764"/>
                    <a:gd name="connsiteX7" fmla="*/ 200882 w 401764"/>
                    <a:gd name="connsiteY7" fmla="*/ 258889 h 401764"/>
                    <a:gd name="connsiteX8" fmla="*/ 258889 w 401764"/>
                    <a:gd name="connsiteY8" fmla="*/ 200882 h 401764"/>
                    <a:gd name="connsiteX9" fmla="*/ 200882 w 40176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64" h="401764">
                      <a:moveTo>
                        <a:pt x="20088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2" y="0"/>
                      </a:cubicBezTo>
                      <a:cubicBezTo>
                        <a:pt x="311648" y="0"/>
                        <a:pt x="401764" y="90116"/>
                        <a:pt x="401764" y="200882"/>
                      </a:cubicBezTo>
                      <a:cubicBezTo>
                        <a:pt x="401764" y="311648"/>
                        <a:pt x="311648" y="401764"/>
                        <a:pt x="200882" y="401764"/>
                      </a:cubicBezTo>
                      <a:close/>
                      <a:moveTo>
                        <a:pt x="200882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2" y="258889"/>
                      </a:cubicBezTo>
                      <a:cubicBezTo>
                        <a:pt x="232877" y="258889"/>
                        <a:pt x="258889" y="232867"/>
                        <a:pt x="258889" y="200882"/>
                      </a:cubicBezTo>
                      <a:cubicBezTo>
                        <a:pt x="258889" y="168897"/>
                        <a:pt x="232867" y="142875"/>
                        <a:pt x="20088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0" name="Graphic 2">
                <a:extLst>
                  <a:ext uri="{FF2B5EF4-FFF2-40B4-BE49-F238E27FC236}">
                    <a16:creationId xmlns:a16="http://schemas.microsoft.com/office/drawing/2014/main" id="{C2CC8DA6-E06D-42DC-8A71-B925FB628698}"/>
                  </a:ext>
                </a:extLst>
              </p:cNvPr>
              <p:cNvGrpSpPr/>
              <p:nvPr/>
            </p:nvGrpSpPr>
            <p:grpSpPr>
              <a:xfrm>
                <a:off x="5012724" y="3773634"/>
                <a:ext cx="477553" cy="477541"/>
                <a:chOff x="5248817" y="3610431"/>
                <a:chExt cx="401774" cy="401764"/>
              </a:xfrm>
              <a:solidFill>
                <a:schemeClr val="accent1"/>
              </a:solidFill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4D620F3B-4733-4BF2-96D0-85786A94560F}"/>
                    </a:ext>
                  </a:extLst>
                </p:cNvPr>
                <p:cNvSpPr/>
                <p:nvPr/>
              </p:nvSpPr>
              <p:spPr>
                <a:xfrm>
                  <a:off x="5320255" y="3681869"/>
                  <a:ext cx="258889" cy="258889"/>
                </a:xfrm>
                <a:custGeom>
                  <a:avLst/>
                  <a:gdLst>
                    <a:gd name="connsiteX0" fmla="*/ 258890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90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90" y="129445"/>
                      </a:moveTo>
                      <a:cubicBezTo>
                        <a:pt x="258890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4" y="0"/>
                        <a:pt x="129445" y="0"/>
                      </a:cubicBezTo>
                      <a:cubicBezTo>
                        <a:pt x="200935" y="0"/>
                        <a:pt x="258890" y="57954"/>
                        <a:pt x="258890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EA9994BA-BA33-46B8-ABB9-AF2A2D0EC1BE}"/>
                    </a:ext>
                  </a:extLst>
                </p:cNvPr>
                <p:cNvSpPr/>
                <p:nvPr/>
              </p:nvSpPr>
              <p:spPr>
                <a:xfrm>
                  <a:off x="5248817" y="3610431"/>
                  <a:ext cx="401774" cy="401764"/>
                </a:xfrm>
                <a:custGeom>
                  <a:avLst/>
                  <a:gdLst>
                    <a:gd name="connsiteX0" fmla="*/ 200892 w 401774"/>
                    <a:gd name="connsiteY0" fmla="*/ 401764 h 401764"/>
                    <a:gd name="connsiteX1" fmla="*/ 0 w 401774"/>
                    <a:gd name="connsiteY1" fmla="*/ 200882 h 401764"/>
                    <a:gd name="connsiteX2" fmla="*/ 200892 w 401774"/>
                    <a:gd name="connsiteY2" fmla="*/ 0 h 401764"/>
                    <a:gd name="connsiteX3" fmla="*/ 401774 w 401774"/>
                    <a:gd name="connsiteY3" fmla="*/ 200882 h 401764"/>
                    <a:gd name="connsiteX4" fmla="*/ 200892 w 401774"/>
                    <a:gd name="connsiteY4" fmla="*/ 401764 h 401764"/>
                    <a:gd name="connsiteX5" fmla="*/ 200892 w 401774"/>
                    <a:gd name="connsiteY5" fmla="*/ 142875 h 401764"/>
                    <a:gd name="connsiteX6" fmla="*/ 142875 w 401774"/>
                    <a:gd name="connsiteY6" fmla="*/ 200882 h 401764"/>
                    <a:gd name="connsiteX7" fmla="*/ 200892 w 401774"/>
                    <a:gd name="connsiteY7" fmla="*/ 258889 h 401764"/>
                    <a:gd name="connsiteX8" fmla="*/ 258899 w 401774"/>
                    <a:gd name="connsiteY8" fmla="*/ 200882 h 401764"/>
                    <a:gd name="connsiteX9" fmla="*/ 200892 w 40177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74" h="401764">
                      <a:moveTo>
                        <a:pt x="20089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92" y="0"/>
                      </a:cubicBezTo>
                      <a:cubicBezTo>
                        <a:pt x="311658" y="0"/>
                        <a:pt x="401774" y="90116"/>
                        <a:pt x="401774" y="200882"/>
                      </a:cubicBezTo>
                      <a:cubicBezTo>
                        <a:pt x="401774" y="311648"/>
                        <a:pt x="311658" y="401764"/>
                        <a:pt x="200892" y="401764"/>
                      </a:cubicBezTo>
                      <a:close/>
                      <a:moveTo>
                        <a:pt x="200892" y="142875"/>
                      </a:moveTo>
                      <a:cubicBezTo>
                        <a:pt x="16890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97" y="258889"/>
                        <a:pt x="200892" y="258889"/>
                      </a:cubicBezTo>
                      <a:cubicBezTo>
                        <a:pt x="232886" y="258889"/>
                        <a:pt x="258899" y="232867"/>
                        <a:pt x="258899" y="200882"/>
                      </a:cubicBezTo>
                      <a:cubicBezTo>
                        <a:pt x="258899" y="168897"/>
                        <a:pt x="232877" y="142875"/>
                        <a:pt x="20089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" name="Graphic 2">
                <a:extLst>
                  <a:ext uri="{FF2B5EF4-FFF2-40B4-BE49-F238E27FC236}">
                    <a16:creationId xmlns:a16="http://schemas.microsoft.com/office/drawing/2014/main" id="{CED90E52-F818-4433-80D9-8694EFF683D9}"/>
                  </a:ext>
                </a:extLst>
              </p:cNvPr>
              <p:cNvGrpSpPr/>
              <p:nvPr/>
            </p:nvGrpSpPr>
            <p:grpSpPr>
              <a:xfrm>
                <a:off x="6547865" y="3773634"/>
                <a:ext cx="477553" cy="477541"/>
                <a:chOff x="6540360" y="3610431"/>
                <a:chExt cx="401774" cy="401764"/>
              </a:xfrm>
              <a:solidFill>
                <a:schemeClr val="accent1"/>
              </a:solidFill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0413E6FE-E2F9-417B-A842-4BECE9DCE1D8}"/>
                    </a:ext>
                  </a:extLst>
                </p:cNvPr>
                <p:cNvSpPr/>
                <p:nvPr/>
              </p:nvSpPr>
              <p:spPr>
                <a:xfrm>
                  <a:off x="6611807" y="3681869"/>
                  <a:ext cx="258889" cy="258889"/>
                </a:xfrm>
                <a:custGeom>
                  <a:avLst/>
                  <a:gdLst>
                    <a:gd name="connsiteX0" fmla="*/ 258890 w 258889"/>
                    <a:gd name="connsiteY0" fmla="*/ 129445 h 258889"/>
                    <a:gd name="connsiteX1" fmla="*/ 129445 w 258889"/>
                    <a:gd name="connsiteY1" fmla="*/ 258889 h 258889"/>
                    <a:gd name="connsiteX2" fmla="*/ 0 w 258889"/>
                    <a:gd name="connsiteY2" fmla="*/ 129445 h 258889"/>
                    <a:gd name="connsiteX3" fmla="*/ 129445 w 258889"/>
                    <a:gd name="connsiteY3" fmla="*/ 0 h 258889"/>
                    <a:gd name="connsiteX4" fmla="*/ 258890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90" y="129445"/>
                      </a:moveTo>
                      <a:cubicBezTo>
                        <a:pt x="258890" y="200935"/>
                        <a:pt x="200935" y="258889"/>
                        <a:pt x="129445" y="258889"/>
                      </a:cubicBezTo>
                      <a:cubicBezTo>
                        <a:pt x="57954" y="258889"/>
                        <a:pt x="0" y="200935"/>
                        <a:pt x="0" y="129445"/>
                      </a:cubicBezTo>
                      <a:cubicBezTo>
                        <a:pt x="0" y="57954"/>
                        <a:pt x="57954" y="0"/>
                        <a:pt x="129445" y="0"/>
                      </a:cubicBezTo>
                      <a:cubicBezTo>
                        <a:pt x="200935" y="0"/>
                        <a:pt x="258890" y="57954"/>
                        <a:pt x="258890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5A974519-F257-47E8-9E54-17E7A8569B79}"/>
                    </a:ext>
                  </a:extLst>
                </p:cNvPr>
                <p:cNvSpPr/>
                <p:nvPr/>
              </p:nvSpPr>
              <p:spPr>
                <a:xfrm>
                  <a:off x="6540360" y="3610431"/>
                  <a:ext cx="401774" cy="401764"/>
                </a:xfrm>
                <a:custGeom>
                  <a:avLst/>
                  <a:gdLst>
                    <a:gd name="connsiteX0" fmla="*/ 200882 w 401774"/>
                    <a:gd name="connsiteY0" fmla="*/ 401764 h 401764"/>
                    <a:gd name="connsiteX1" fmla="*/ 0 w 401774"/>
                    <a:gd name="connsiteY1" fmla="*/ 200882 h 401764"/>
                    <a:gd name="connsiteX2" fmla="*/ 200882 w 401774"/>
                    <a:gd name="connsiteY2" fmla="*/ 0 h 401764"/>
                    <a:gd name="connsiteX3" fmla="*/ 401774 w 401774"/>
                    <a:gd name="connsiteY3" fmla="*/ 200882 h 401764"/>
                    <a:gd name="connsiteX4" fmla="*/ 200882 w 401774"/>
                    <a:gd name="connsiteY4" fmla="*/ 401764 h 401764"/>
                    <a:gd name="connsiteX5" fmla="*/ 200882 w 401774"/>
                    <a:gd name="connsiteY5" fmla="*/ 142875 h 401764"/>
                    <a:gd name="connsiteX6" fmla="*/ 142875 w 401774"/>
                    <a:gd name="connsiteY6" fmla="*/ 200882 h 401764"/>
                    <a:gd name="connsiteX7" fmla="*/ 200882 w 401774"/>
                    <a:gd name="connsiteY7" fmla="*/ 258889 h 401764"/>
                    <a:gd name="connsiteX8" fmla="*/ 258899 w 401774"/>
                    <a:gd name="connsiteY8" fmla="*/ 200882 h 401764"/>
                    <a:gd name="connsiteX9" fmla="*/ 200882 w 40177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74" h="401764">
                      <a:moveTo>
                        <a:pt x="200882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2" y="0"/>
                      </a:cubicBezTo>
                      <a:cubicBezTo>
                        <a:pt x="311658" y="0"/>
                        <a:pt x="401774" y="90116"/>
                        <a:pt x="401774" y="200882"/>
                      </a:cubicBezTo>
                      <a:cubicBezTo>
                        <a:pt x="401774" y="311648"/>
                        <a:pt x="311658" y="401764"/>
                        <a:pt x="200882" y="401764"/>
                      </a:cubicBezTo>
                      <a:close/>
                      <a:moveTo>
                        <a:pt x="200882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2" y="258889"/>
                      </a:cubicBezTo>
                      <a:cubicBezTo>
                        <a:pt x="232877" y="258889"/>
                        <a:pt x="258899" y="232867"/>
                        <a:pt x="258899" y="200882"/>
                      </a:cubicBezTo>
                      <a:cubicBezTo>
                        <a:pt x="258899" y="168897"/>
                        <a:pt x="232877" y="142875"/>
                        <a:pt x="200882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2" name="Graphic 2">
                <a:extLst>
                  <a:ext uri="{FF2B5EF4-FFF2-40B4-BE49-F238E27FC236}">
                    <a16:creationId xmlns:a16="http://schemas.microsoft.com/office/drawing/2014/main" id="{1B0EFC9D-B71E-4F12-84D8-BBF9709ABBFB}"/>
                  </a:ext>
                </a:extLst>
              </p:cNvPr>
              <p:cNvGrpSpPr/>
              <p:nvPr/>
            </p:nvGrpSpPr>
            <p:grpSpPr>
              <a:xfrm>
                <a:off x="8083016" y="3773634"/>
                <a:ext cx="477541" cy="477541"/>
                <a:chOff x="7831912" y="3610431"/>
                <a:chExt cx="401764" cy="401764"/>
              </a:xfrm>
              <a:solidFill>
                <a:schemeClr val="accent1"/>
              </a:solidFill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02BD9ED0-D377-43EF-9E10-2B15164CB2C7}"/>
                    </a:ext>
                  </a:extLst>
                </p:cNvPr>
                <p:cNvSpPr/>
                <p:nvPr/>
              </p:nvSpPr>
              <p:spPr>
                <a:xfrm>
                  <a:off x="7903349" y="3681869"/>
                  <a:ext cx="258889" cy="258889"/>
                </a:xfrm>
                <a:custGeom>
                  <a:avLst/>
                  <a:gdLst>
                    <a:gd name="connsiteX0" fmla="*/ 258889 w 258889"/>
                    <a:gd name="connsiteY0" fmla="*/ 129445 h 258889"/>
                    <a:gd name="connsiteX1" fmla="*/ 129444 w 258889"/>
                    <a:gd name="connsiteY1" fmla="*/ 258889 h 258889"/>
                    <a:gd name="connsiteX2" fmla="*/ -1 w 258889"/>
                    <a:gd name="connsiteY2" fmla="*/ 129445 h 258889"/>
                    <a:gd name="connsiteX3" fmla="*/ 129444 w 258889"/>
                    <a:gd name="connsiteY3" fmla="*/ 0 h 258889"/>
                    <a:gd name="connsiteX4" fmla="*/ 258889 w 258889"/>
                    <a:gd name="connsiteY4" fmla="*/ 129445 h 258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8889" h="258889">
                      <a:moveTo>
                        <a:pt x="258889" y="129445"/>
                      </a:moveTo>
                      <a:cubicBezTo>
                        <a:pt x="258889" y="200935"/>
                        <a:pt x="200935" y="258889"/>
                        <a:pt x="129444" y="258889"/>
                      </a:cubicBezTo>
                      <a:cubicBezTo>
                        <a:pt x="57954" y="258889"/>
                        <a:pt x="-1" y="200935"/>
                        <a:pt x="-1" y="129445"/>
                      </a:cubicBezTo>
                      <a:cubicBezTo>
                        <a:pt x="-1" y="57954"/>
                        <a:pt x="57954" y="0"/>
                        <a:pt x="129444" y="0"/>
                      </a:cubicBezTo>
                      <a:cubicBezTo>
                        <a:pt x="200935" y="0"/>
                        <a:pt x="258889" y="57954"/>
                        <a:pt x="258889" y="12944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F22CABD1-DF67-4D63-8CDB-396ECEC42958}"/>
                    </a:ext>
                  </a:extLst>
                </p:cNvPr>
                <p:cNvSpPr/>
                <p:nvPr/>
              </p:nvSpPr>
              <p:spPr>
                <a:xfrm>
                  <a:off x="7831912" y="3610431"/>
                  <a:ext cx="401764" cy="401764"/>
                </a:xfrm>
                <a:custGeom>
                  <a:avLst/>
                  <a:gdLst>
                    <a:gd name="connsiteX0" fmla="*/ 200883 w 401764"/>
                    <a:gd name="connsiteY0" fmla="*/ 401764 h 401764"/>
                    <a:gd name="connsiteX1" fmla="*/ 0 w 401764"/>
                    <a:gd name="connsiteY1" fmla="*/ 200882 h 401764"/>
                    <a:gd name="connsiteX2" fmla="*/ 200883 w 401764"/>
                    <a:gd name="connsiteY2" fmla="*/ 0 h 401764"/>
                    <a:gd name="connsiteX3" fmla="*/ 401764 w 401764"/>
                    <a:gd name="connsiteY3" fmla="*/ 200882 h 401764"/>
                    <a:gd name="connsiteX4" fmla="*/ 200883 w 401764"/>
                    <a:gd name="connsiteY4" fmla="*/ 401764 h 401764"/>
                    <a:gd name="connsiteX5" fmla="*/ 200883 w 401764"/>
                    <a:gd name="connsiteY5" fmla="*/ 142875 h 401764"/>
                    <a:gd name="connsiteX6" fmla="*/ 142875 w 401764"/>
                    <a:gd name="connsiteY6" fmla="*/ 200882 h 401764"/>
                    <a:gd name="connsiteX7" fmla="*/ 200883 w 401764"/>
                    <a:gd name="connsiteY7" fmla="*/ 258889 h 401764"/>
                    <a:gd name="connsiteX8" fmla="*/ 258889 w 401764"/>
                    <a:gd name="connsiteY8" fmla="*/ 200882 h 401764"/>
                    <a:gd name="connsiteX9" fmla="*/ 200883 w 401764"/>
                    <a:gd name="connsiteY9" fmla="*/ 142875 h 401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1764" h="401764">
                      <a:moveTo>
                        <a:pt x="200883" y="401764"/>
                      </a:moveTo>
                      <a:cubicBezTo>
                        <a:pt x="90116" y="401764"/>
                        <a:pt x="0" y="311648"/>
                        <a:pt x="0" y="200882"/>
                      </a:cubicBezTo>
                      <a:cubicBezTo>
                        <a:pt x="0" y="90116"/>
                        <a:pt x="90116" y="0"/>
                        <a:pt x="200883" y="0"/>
                      </a:cubicBezTo>
                      <a:cubicBezTo>
                        <a:pt x="311648" y="0"/>
                        <a:pt x="401764" y="90116"/>
                        <a:pt x="401764" y="200882"/>
                      </a:cubicBezTo>
                      <a:cubicBezTo>
                        <a:pt x="401764" y="311648"/>
                        <a:pt x="311648" y="401764"/>
                        <a:pt x="200883" y="401764"/>
                      </a:cubicBezTo>
                      <a:close/>
                      <a:moveTo>
                        <a:pt x="200883" y="142875"/>
                      </a:moveTo>
                      <a:cubicBezTo>
                        <a:pt x="168897" y="142875"/>
                        <a:pt x="142875" y="168897"/>
                        <a:pt x="142875" y="200882"/>
                      </a:cubicBezTo>
                      <a:cubicBezTo>
                        <a:pt x="142875" y="232867"/>
                        <a:pt x="168888" y="258889"/>
                        <a:pt x="200883" y="258889"/>
                      </a:cubicBezTo>
                      <a:cubicBezTo>
                        <a:pt x="232877" y="258889"/>
                        <a:pt x="258889" y="232867"/>
                        <a:pt x="258889" y="200882"/>
                      </a:cubicBezTo>
                      <a:cubicBezTo>
                        <a:pt x="258889" y="168897"/>
                        <a:pt x="232877" y="142875"/>
                        <a:pt x="200883" y="142875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0800000" scaled="1"/>
                </a:gra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81E8D48-602C-46B1-95C3-AD24E7335CF3}"/>
                  </a:ext>
                </a:extLst>
              </p:cNvPr>
              <p:cNvSpPr/>
              <p:nvPr/>
            </p:nvSpPr>
            <p:spPr>
              <a:xfrm>
                <a:off x="2436414" y="3021410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D42A48-9F35-48FB-BAE6-E948FDEEF6B9}"/>
                  </a:ext>
                </a:extLst>
              </p:cNvPr>
              <p:cNvSpPr/>
              <p:nvPr/>
            </p:nvSpPr>
            <p:spPr>
              <a:xfrm>
                <a:off x="3985784" y="3978667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5720C72-5E17-4E75-8D0C-16089BEC10C7}"/>
                  </a:ext>
                </a:extLst>
              </p:cNvPr>
              <p:cNvSpPr/>
              <p:nvPr/>
            </p:nvSpPr>
            <p:spPr>
              <a:xfrm>
                <a:off x="7041845" y="3978667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4 w 862126"/>
                  <a:gd name="connsiteY1" fmla="*/ 862127 h 862126"/>
                  <a:gd name="connsiteX2" fmla="*/ 0 w 862126"/>
                  <a:gd name="connsiteY2" fmla="*/ 431063 h 862126"/>
                  <a:gd name="connsiteX3" fmla="*/ 431064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4" y="862127"/>
                      <a:pt x="431064" y="862127"/>
                    </a:cubicBezTo>
                    <a:cubicBezTo>
                      <a:pt x="192994" y="862127"/>
                      <a:pt x="0" y="669133"/>
                      <a:pt x="0" y="431063"/>
                    </a:cubicBezTo>
                    <a:cubicBezTo>
                      <a:pt x="0" y="192994"/>
                      <a:pt x="192994" y="0"/>
                      <a:pt x="431064" y="0"/>
                    </a:cubicBezTo>
                    <a:cubicBezTo>
                      <a:pt x="669134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068E03BB-7397-478F-9893-BA2E1BA4829F}"/>
                  </a:ext>
                </a:extLst>
              </p:cNvPr>
              <p:cNvSpPr/>
              <p:nvPr/>
            </p:nvSpPr>
            <p:spPr>
              <a:xfrm>
                <a:off x="5506705" y="3021410"/>
                <a:ext cx="1024731" cy="1024731"/>
              </a:xfrm>
              <a:custGeom>
                <a:avLst/>
                <a:gdLst>
                  <a:gd name="connsiteX0" fmla="*/ 862127 w 862126"/>
                  <a:gd name="connsiteY0" fmla="*/ 431063 h 862126"/>
                  <a:gd name="connsiteX1" fmla="*/ 431063 w 862126"/>
                  <a:gd name="connsiteY1" fmla="*/ 862127 h 862126"/>
                  <a:gd name="connsiteX2" fmla="*/ 0 w 862126"/>
                  <a:gd name="connsiteY2" fmla="*/ 431063 h 862126"/>
                  <a:gd name="connsiteX3" fmla="*/ 431063 w 862126"/>
                  <a:gd name="connsiteY3" fmla="*/ 0 h 862126"/>
                  <a:gd name="connsiteX4" fmla="*/ 862127 w 862126"/>
                  <a:gd name="connsiteY4" fmla="*/ 431063 h 86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2126" h="862126">
                    <a:moveTo>
                      <a:pt x="862127" y="431063"/>
                    </a:moveTo>
                    <a:cubicBezTo>
                      <a:pt x="862127" y="669133"/>
                      <a:pt x="669133" y="862127"/>
                      <a:pt x="431063" y="862127"/>
                    </a:cubicBezTo>
                    <a:cubicBezTo>
                      <a:pt x="192993" y="862127"/>
                      <a:pt x="0" y="669133"/>
                      <a:pt x="0" y="431063"/>
                    </a:cubicBezTo>
                    <a:cubicBezTo>
                      <a:pt x="0" y="192994"/>
                      <a:pt x="192993" y="0"/>
                      <a:pt x="431063" y="0"/>
                    </a:cubicBezTo>
                    <a:cubicBezTo>
                      <a:pt x="669133" y="0"/>
                      <a:pt x="862127" y="192994"/>
                      <a:pt x="862127" y="431063"/>
                    </a:cubicBez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 w="127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Kotak Teks 3">
                <a:extLst>
                  <a:ext uri="{FF2B5EF4-FFF2-40B4-BE49-F238E27FC236}">
                    <a16:creationId xmlns:a16="http://schemas.microsoft.com/office/drawing/2014/main" id="{3CA173B1-1D7F-4633-8BFE-9D8348A691D9}"/>
                  </a:ext>
                </a:extLst>
              </p:cNvPr>
              <p:cNvSpPr txBox="1"/>
              <p:nvPr/>
            </p:nvSpPr>
            <p:spPr>
              <a:xfrm>
                <a:off x="2690273" y="3302943"/>
                <a:ext cx="5170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01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28" name="Kotak Teks 3">
                <a:extLst>
                  <a:ext uri="{FF2B5EF4-FFF2-40B4-BE49-F238E27FC236}">
                    <a16:creationId xmlns:a16="http://schemas.microsoft.com/office/drawing/2014/main" id="{5CDC643D-C12A-4FD5-BBDF-86E9BDBCDE46}"/>
                  </a:ext>
                </a:extLst>
              </p:cNvPr>
              <p:cNvSpPr txBox="1"/>
              <p:nvPr/>
            </p:nvSpPr>
            <p:spPr>
              <a:xfrm>
                <a:off x="4162805" y="4260200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02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29" name="Kotak Teks 3">
                <a:extLst>
                  <a:ext uri="{FF2B5EF4-FFF2-40B4-BE49-F238E27FC236}">
                    <a16:creationId xmlns:a16="http://schemas.microsoft.com/office/drawing/2014/main" id="{4C306289-C132-4D41-8078-CD66300128A6}"/>
                  </a:ext>
                </a:extLst>
              </p:cNvPr>
              <p:cNvSpPr txBox="1"/>
              <p:nvPr/>
            </p:nvSpPr>
            <p:spPr>
              <a:xfrm>
                <a:off x="5695459" y="3302942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03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  <p:sp>
            <p:nvSpPr>
              <p:cNvPr id="30" name="Kotak Teks 3">
                <a:extLst>
                  <a:ext uri="{FF2B5EF4-FFF2-40B4-BE49-F238E27FC236}">
                    <a16:creationId xmlns:a16="http://schemas.microsoft.com/office/drawing/2014/main" id="{BBF17B1A-84BA-4CE4-A4B7-5A0A695B642A}"/>
                  </a:ext>
                </a:extLst>
              </p:cNvPr>
              <p:cNvSpPr txBox="1"/>
              <p:nvPr/>
            </p:nvSpPr>
            <p:spPr>
              <a:xfrm>
                <a:off x="7218866" y="4260200"/>
                <a:ext cx="6706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spc="100">
                    <a:solidFill>
                      <a:schemeClr val="accent1"/>
                    </a:solidFill>
                    <a:latin typeface="Josefin Sans Bold Roman" pitchFamily="2" charset="0"/>
                    <a:ea typeface="Roboto" panose="02000000000000000000" pitchFamily="2" charset="0"/>
                    <a:cs typeface="Poppins SemiBold" pitchFamily="2" charset="77"/>
                  </a:rPr>
                  <a:t>04</a:t>
                </a:r>
                <a:endParaRPr lang="en-ID" sz="2400" b="1" spc="100">
                  <a:solidFill>
                    <a:schemeClr val="accent1"/>
                  </a:solidFill>
                  <a:latin typeface="Josefin Sans Bold Roman" pitchFamily="2" charset="0"/>
                  <a:ea typeface="Roboto" panose="02000000000000000000" pitchFamily="2" charset="0"/>
                  <a:cs typeface="Poppins SemiBold" pitchFamily="2" charset="77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7BD938-5F23-4405-A6CF-74555EA5BDDE}"/>
                </a:ext>
              </a:extLst>
            </p:cNvPr>
            <p:cNvSpPr txBox="1"/>
            <p:nvPr/>
          </p:nvSpPr>
          <p:spPr>
            <a:xfrm>
              <a:off x="1788957" y="4990802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SYSTEM DIAGRAM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ED11F0-9414-48C0-9384-55C64C16F5FA}"/>
                </a:ext>
              </a:extLst>
            </p:cNvPr>
            <p:cNvSpPr txBox="1"/>
            <p:nvPr/>
          </p:nvSpPr>
          <p:spPr>
            <a:xfrm>
              <a:off x="3732889" y="1562213"/>
              <a:ext cx="24875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TOOLS &amp; TECHNOLOGIES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03D27E-2B32-45E9-B0EF-927551066F46}"/>
                </a:ext>
              </a:extLst>
            </p:cNvPr>
            <p:cNvSpPr txBox="1"/>
            <p:nvPr/>
          </p:nvSpPr>
          <p:spPr>
            <a:xfrm>
              <a:off x="5599363" y="4978630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REQUIRMENTS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E5F5AC-2E3F-49E6-B556-3BABB5C70273}"/>
                </a:ext>
              </a:extLst>
            </p:cNvPr>
            <p:cNvSpPr txBox="1"/>
            <p:nvPr/>
          </p:nvSpPr>
          <p:spPr>
            <a:xfrm>
              <a:off x="7546717" y="1907510"/>
              <a:ext cx="248752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>
                  <a:solidFill>
                    <a:schemeClr val="bg2">
                      <a:lumMod val="25000"/>
                    </a:schemeClr>
                  </a:solidFill>
                  <a:latin typeface="Segoe UI" panose="020B0502040204020203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 SCHEDULE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2183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200" y="450274"/>
            <a:ext cx="10363200" cy="1470025"/>
          </a:xfrm>
        </p:spPr>
        <p:txBody>
          <a:bodyPr/>
          <a:lstStyle/>
          <a:p>
            <a:pPr algn="l"/>
            <a:r>
              <a:rPr lang="en-US"/>
              <a:t>System Diagram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5B1E14-E9B3-4CF9-B027-463C0AA0AE55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AC51C5-1562-4A08-A3A0-D3D138E37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199" y="1831399"/>
            <a:ext cx="8991601" cy="42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032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8846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Tools and Technologies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304B73-470E-40DB-AFDB-4F097005F912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5" name="Picture 2" descr="Python logo and symbol, meaning, history, PNG">
            <a:extLst>
              <a:ext uri="{FF2B5EF4-FFF2-40B4-BE49-F238E27FC236}">
                <a16:creationId xmlns:a16="http://schemas.microsoft.com/office/drawing/2014/main" id="{9397A9EE-CE59-461A-B1C3-3C9E3625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48" y="2825437"/>
            <a:ext cx="1557512" cy="97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E5D6DEB-DF09-418E-979F-27DED5D74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445" y="399288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944AEECD-F3C2-4C9A-B31B-704EE3F87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235936"/>
              </p:ext>
            </p:extLst>
          </p:nvPr>
        </p:nvGraphicFramePr>
        <p:xfrm>
          <a:off x="1248671" y="2057400"/>
          <a:ext cx="103632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362550933"/>
                    </a:ext>
                  </a:extLst>
                </a:gridCol>
                <a:gridCol w="2866129">
                  <a:extLst>
                    <a:ext uri="{9D8B030D-6E8A-4147-A177-3AD203B41FA5}">
                      <a16:colId xmlns:a16="http://schemas.microsoft.com/office/drawing/2014/main" val="2977629318"/>
                    </a:ext>
                  </a:extLst>
                </a:gridCol>
                <a:gridCol w="2315471">
                  <a:extLst>
                    <a:ext uri="{9D8B030D-6E8A-4147-A177-3AD203B41FA5}">
                      <a16:colId xmlns:a16="http://schemas.microsoft.com/office/drawing/2014/main" val="11989529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230823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Programming Languages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Frames and Libraries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Cloud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Other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292866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CC63C09-42B6-46D1-980E-32DC9FE17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62" y="3080818"/>
            <a:ext cx="1452562" cy="44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Java Logo PNG Transparent &amp;amp; SVG Vector - Freebie Supply">
            <a:extLst>
              <a:ext uri="{FF2B5EF4-FFF2-40B4-BE49-F238E27FC236}">
                <a16:creationId xmlns:a16="http://schemas.microsoft.com/office/drawing/2014/main" id="{4D52CC88-7632-4FC5-92DF-9728AACA8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61" y="4534033"/>
            <a:ext cx="1066668" cy="1066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 descr="Download Amazon Web Services (AWS) Logo in SVG Vector or PNG File Format -  Logo.wine">
            <a:extLst>
              <a:ext uri="{FF2B5EF4-FFF2-40B4-BE49-F238E27FC236}">
                <a16:creationId xmlns:a16="http://schemas.microsoft.com/office/drawing/2014/main" id="{800EC1C7-263F-468E-B25B-CC9318F8D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819" y="3080818"/>
            <a:ext cx="1190525" cy="79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 descr="Docker Logo, history, meaning, symbol, PNG">
            <a:extLst>
              <a:ext uri="{FF2B5EF4-FFF2-40B4-BE49-F238E27FC236}">
                <a16:creationId xmlns:a16="http://schemas.microsoft.com/office/drawing/2014/main" id="{F2E3C986-39A8-479D-A0B8-CEC0B20F8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121" y="4607035"/>
            <a:ext cx="1190525" cy="6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6AF493-87BC-4C23-9D14-DF6097673A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296" y="3007101"/>
            <a:ext cx="1886579" cy="503088"/>
          </a:xfrm>
          <a:prstGeom prst="rect">
            <a:avLst/>
          </a:prstGeom>
        </p:spPr>
      </p:pic>
      <p:pic>
        <p:nvPicPr>
          <p:cNvPr id="20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C7819268-9C90-4C9F-AC48-D57AD4DBAB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439" y="3814973"/>
            <a:ext cx="867513" cy="355816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AD26B8C-B913-43A8-8659-C13DDE2025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296" y="5334001"/>
            <a:ext cx="1905000" cy="762000"/>
          </a:xfrm>
          <a:prstGeom prst="rect">
            <a:avLst/>
          </a:prstGeom>
        </p:spPr>
      </p:pic>
      <p:pic>
        <p:nvPicPr>
          <p:cNvPr id="17" name="Picture 16" descr="Text, logo&#10;&#10;Description automatically generated">
            <a:extLst>
              <a:ext uri="{FF2B5EF4-FFF2-40B4-BE49-F238E27FC236}">
                <a16:creationId xmlns:a16="http://schemas.microsoft.com/office/drawing/2014/main" id="{DFF10212-59D5-4A9D-88FA-FD3DA0680F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162" y="3840450"/>
            <a:ext cx="1355776" cy="4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5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9321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Requirements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42D5A6-73CA-4CC3-9D60-A8CD08CC561C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graphicFrame>
        <p:nvGraphicFramePr>
          <p:cNvPr id="7" name="Table 5">
            <a:extLst>
              <a:ext uri="{FF2B5EF4-FFF2-40B4-BE49-F238E27FC236}">
                <a16:creationId xmlns:a16="http://schemas.microsoft.com/office/drawing/2014/main" id="{599A414D-E67F-4D9B-9956-679F87D2C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463583"/>
              </p:ext>
            </p:extLst>
          </p:nvPr>
        </p:nvGraphicFramePr>
        <p:xfrm>
          <a:off x="1181101" y="1976757"/>
          <a:ext cx="9911578" cy="3571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8024">
                  <a:extLst>
                    <a:ext uri="{9D8B030D-6E8A-4147-A177-3AD203B41FA5}">
                      <a16:colId xmlns:a16="http://schemas.microsoft.com/office/drawing/2014/main" val="4249516541"/>
                    </a:ext>
                  </a:extLst>
                </a:gridCol>
                <a:gridCol w="4061846">
                  <a:extLst>
                    <a:ext uri="{9D8B030D-6E8A-4147-A177-3AD203B41FA5}">
                      <a16:colId xmlns:a16="http://schemas.microsoft.com/office/drawing/2014/main" val="3565964257"/>
                    </a:ext>
                  </a:extLst>
                </a:gridCol>
                <a:gridCol w="2601708">
                  <a:extLst>
                    <a:ext uri="{9D8B030D-6E8A-4147-A177-3AD203B41FA5}">
                      <a16:colId xmlns:a16="http://schemas.microsoft.com/office/drawing/2014/main" val="3711253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User Requirements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/>
                        <a:t>System Requirements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066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Functional</a:t>
                      </a:r>
                      <a:r>
                        <a:rPr lang="en-US"/>
                        <a:t> </a:t>
                      </a:r>
                      <a:r>
                        <a:rPr lang="en-US" b="1"/>
                        <a:t>Requirements</a:t>
                      </a:r>
                      <a:r>
                        <a:rPr lang="en-US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Non-Functional Requirements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26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Identify the progressed points of the students.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25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Conduct a time series forecasting for the student performance.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Availability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6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a fully functional dashboard for present the analyzed data.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Usability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68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 a career orientation based on the performance and other factors.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61445"/>
                  </a:ext>
                </a:extLst>
              </a:tr>
            </a:tbl>
          </a:graphicData>
        </a:graphic>
      </p:graphicFrame>
      <p:sp>
        <p:nvSpPr>
          <p:cNvPr id="8" name="Flowchart: Card 7">
            <a:extLst>
              <a:ext uri="{FF2B5EF4-FFF2-40B4-BE49-F238E27FC236}">
                <a16:creationId xmlns:a16="http://schemas.microsoft.com/office/drawing/2014/main" id="{163C8638-00A8-45A0-834D-029EE4A247D5}"/>
              </a:ext>
            </a:extLst>
          </p:cNvPr>
          <p:cNvSpPr/>
          <p:nvPr/>
        </p:nvSpPr>
        <p:spPr>
          <a:xfrm>
            <a:off x="1294456" y="2529359"/>
            <a:ext cx="1307997" cy="1658316"/>
          </a:xfrm>
          <a:prstGeom prst="flowChartPunchedCar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 an institution, we want to see students’ progress so that we can adjust our course content to it</a:t>
            </a:r>
          </a:p>
        </p:txBody>
      </p:sp>
      <p:sp>
        <p:nvSpPr>
          <p:cNvPr id="9" name="Flowchart: Card 8">
            <a:extLst>
              <a:ext uri="{FF2B5EF4-FFF2-40B4-BE49-F238E27FC236}">
                <a16:creationId xmlns:a16="http://schemas.microsoft.com/office/drawing/2014/main" id="{A37DD38D-8DA0-4750-AA9B-E8E30410A742}"/>
              </a:ext>
            </a:extLst>
          </p:cNvPr>
          <p:cNvSpPr/>
          <p:nvPr/>
        </p:nvSpPr>
        <p:spPr>
          <a:xfrm>
            <a:off x="2715807" y="2529358"/>
            <a:ext cx="1307997" cy="1842617"/>
          </a:xfrm>
          <a:prstGeom prst="flowChartPunchedCar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 a student, I want to go through my course content so that I know where should I pat more attention. </a:t>
            </a:r>
          </a:p>
        </p:txBody>
      </p:sp>
      <p:sp>
        <p:nvSpPr>
          <p:cNvPr id="10" name="Flowchart: Card 9">
            <a:extLst>
              <a:ext uri="{FF2B5EF4-FFF2-40B4-BE49-F238E27FC236}">
                <a16:creationId xmlns:a16="http://schemas.microsoft.com/office/drawing/2014/main" id="{CC16E757-59FF-43AF-A20C-1622D3411FC8}"/>
              </a:ext>
            </a:extLst>
          </p:cNvPr>
          <p:cNvSpPr/>
          <p:nvPr/>
        </p:nvSpPr>
        <p:spPr>
          <a:xfrm>
            <a:off x="1294455" y="4371975"/>
            <a:ext cx="1307997" cy="1842617"/>
          </a:xfrm>
          <a:prstGeom prst="flowChartPunchedCar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As a student, I want to get a recommendation for my career orientation so that it would be easy for apply jobs. </a:t>
            </a:r>
          </a:p>
        </p:txBody>
      </p:sp>
    </p:spTree>
    <p:extLst>
      <p:ext uri="{BB962C8B-B14F-4D97-AF65-F5344CB8AC3E}">
        <p14:creationId xmlns:p14="http://schemas.microsoft.com/office/powerpoint/2010/main" val="2813934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010" y="440732"/>
            <a:ext cx="10363200" cy="1470025"/>
          </a:xfrm>
        </p:spPr>
        <p:txBody>
          <a:bodyPr/>
          <a:lstStyle/>
          <a:p>
            <a:pPr algn="l"/>
            <a:r>
              <a:rPr lang="en-US"/>
              <a:t>Work breakdown structure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70" y="441777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80BFB5-8DBE-42D6-8475-A95689A012F4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9" name="Picture 8" descr="Diagram, text&#10;&#10;Description automatically generated">
            <a:extLst>
              <a:ext uri="{FF2B5EF4-FFF2-40B4-BE49-F238E27FC236}">
                <a16:creationId xmlns:a16="http://schemas.microsoft.com/office/drawing/2014/main" id="{1BE6ACDF-8783-46A3-B94A-E8010A0C7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97" y="1566083"/>
            <a:ext cx="9107805" cy="468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8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F1B94-76F3-4443-BE97-5C98D7445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0" y="761999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RESEARCH OBJECTIVE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1EF6D8-F1A0-427B-83A3-C779774E3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750" y="2232024"/>
            <a:ext cx="8534400" cy="2644776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All-In-One solution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Personalized learning experience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/>
              <a:t>Provide detailed analysis of productivity (individual/overall)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3218FBA-5B08-43C8-8F8B-DA6ED6D91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175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010" y="440732"/>
            <a:ext cx="10363200" cy="1470025"/>
          </a:xfrm>
        </p:spPr>
        <p:txBody>
          <a:bodyPr/>
          <a:lstStyle/>
          <a:p>
            <a:pPr algn="l"/>
            <a:r>
              <a:rPr lang="en-US"/>
              <a:t>Work Schedule 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170" y="441777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80BFB5-8DBE-42D6-8475-A95689A012F4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7" name="Picture 6" descr="Chart, timeline, bar chart&#10;&#10;Description automatically generated">
            <a:extLst>
              <a:ext uri="{FF2B5EF4-FFF2-40B4-BE49-F238E27FC236}">
                <a16:creationId xmlns:a16="http://schemas.microsoft.com/office/drawing/2014/main" id="{C9B14D4C-95C5-4D66-B7B0-7BB5AEF03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551532"/>
            <a:ext cx="9182100" cy="461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76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796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References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6F0894-8680-463C-98A6-19FE3B46C032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IT19188546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N.L.T.N.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F7C5DF-F4E1-4ADA-B473-DA07ECC64041}"/>
              </a:ext>
            </a:extLst>
          </p:cNvPr>
          <p:cNvSpPr txBox="1"/>
          <p:nvPr/>
        </p:nvSpPr>
        <p:spPr>
          <a:xfrm>
            <a:off x="1480321" y="2144782"/>
            <a:ext cx="8882879" cy="3833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	P.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Akosah-Twumasi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T. I.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Emeto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D. Lindsay, K.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Tsey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B. S.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Malau-Aduli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“A Systematic Review of Factors That Influence Youths Career Choices—the Role of Culture,” 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Frontiers in Education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vol. 3, 2018, Accessed: Jan. 23, 2022. [Online]. Available: https://www.frontiersin.org/article/10.3389/feduc.2018.00058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[2]	A. I.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Harrouk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and A. M.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Barbar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“A Psycholinguistic Approach to Career Selection Using NLP with Deep Neural Network Classifiers,” in 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2018 IEEE International Multidisciplinary Conference on Engineering Technology (IMCET)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Beirut, Nov. 2018, pp. 1–6.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10.1109/IMCET.2018.8603068.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	I. Singh, A. S.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Sabitha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A. Bansal, “Student performance analysis using clustering algorithm,” in </a:t>
            </a:r>
            <a:r>
              <a:rPr lang="en-US" sz="18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2016 6th International Conference - Cloud System and Big Data Engineering (Confluence)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Noida, India, Jan. 2016, pp. 294–299. </a:t>
            </a:r>
            <a:r>
              <a:rPr lang="en-US" sz="180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doi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10.1109/CONFLUENCE.2016.7508131.</a:t>
            </a:r>
          </a:p>
        </p:txBody>
      </p:sp>
    </p:spTree>
    <p:extLst>
      <p:ext uri="{BB962C8B-B14F-4D97-AF65-F5344CB8AC3E}">
        <p14:creationId xmlns:p14="http://schemas.microsoft.com/office/powerpoint/2010/main" val="3746368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B22E-31B2-479A-A363-62660CC57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646" y="1081178"/>
            <a:ext cx="10363200" cy="1470025"/>
          </a:xfrm>
        </p:spPr>
        <p:txBody>
          <a:bodyPr/>
          <a:lstStyle/>
          <a:p>
            <a:pPr algn="l"/>
            <a:r>
              <a:rPr lang="en-US"/>
              <a:t>We built the product..</a:t>
            </a:r>
            <a:br>
              <a:rPr lang="en-US"/>
            </a:br>
            <a:r>
              <a:rPr lang="en-US"/>
              <a:t>But what's NEXT?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1AB6A26-B7FB-4E0D-BDD0-5C68FA58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pic>
        <p:nvPicPr>
          <p:cNvPr id="3074" name="Picture 2" descr="Math Thinking GIF - Math Thinking Zach Galifianakis GIFs">
            <a:extLst>
              <a:ext uri="{FF2B5EF4-FFF2-40B4-BE49-F238E27FC236}">
                <a16:creationId xmlns:a16="http://schemas.microsoft.com/office/drawing/2014/main" id="{8C0F9B7D-7E84-4A9E-9528-5C51327C8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2" y="3008404"/>
            <a:ext cx="4600575" cy="196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17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1BA7E0-3E98-4DCA-91BC-5A466A075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1504" y="2162174"/>
            <a:ext cx="3409951" cy="67627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70C0"/>
                </a:solidFill>
              </a:rPr>
              <a:t>What we offer?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40B183-2D77-4C3F-B13E-686AEA05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245" y="768350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COMMERCIALIZATION</a:t>
            </a:r>
            <a:r>
              <a:rPr lang="en-US"/>
              <a:t>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CB139A-0ED3-420F-BA65-85169845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000001D-C123-77D4-4193-2BB0DBBF34E9}"/>
              </a:ext>
            </a:extLst>
          </p:cNvPr>
          <p:cNvGrpSpPr/>
          <p:nvPr/>
        </p:nvGrpSpPr>
        <p:grpSpPr>
          <a:xfrm>
            <a:off x="1742642" y="5119509"/>
            <a:ext cx="1984504" cy="858912"/>
            <a:chOff x="1742642" y="5119509"/>
            <a:chExt cx="1984504" cy="858912"/>
          </a:xfrm>
        </p:grpSpPr>
        <p:pic>
          <p:nvPicPr>
            <p:cNvPr id="34" name="Picture 3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1A85DB7-56BB-41B1-8069-70E47D09A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2642" y="5217201"/>
              <a:ext cx="1984504" cy="761220"/>
            </a:xfrm>
            <a:prstGeom prst="rect">
              <a:avLst/>
            </a:prstGeom>
          </p:spPr>
        </p:pic>
        <p:pic>
          <p:nvPicPr>
            <p:cNvPr id="11" name="Picture 10" descr="A red sign with white text&#10;&#10;Description automatically generated with medium confidence">
              <a:extLst>
                <a:ext uri="{FF2B5EF4-FFF2-40B4-BE49-F238E27FC236}">
                  <a16:creationId xmlns:a16="http://schemas.microsoft.com/office/drawing/2014/main" id="{FFEB0486-B4CD-48B0-BCFA-FF3CB8889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2258" y="5119509"/>
              <a:ext cx="399230" cy="340932"/>
            </a:xfrm>
            <a:prstGeom prst="rect">
              <a:avLst/>
            </a:prstGeom>
          </p:spPr>
        </p:pic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73E9C12-38F1-4CE3-A6F4-F7AD85FC8FE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3200" y="2838449"/>
            <a:ext cx="2895600" cy="1019175"/>
          </a:xfrm>
          <a:prstGeom prst="curvedConnector3">
            <a:avLst>
              <a:gd name="adj1" fmla="val 1006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314BF5C-DBD1-492C-96EE-F6C0398A7D7A}"/>
              </a:ext>
            </a:extLst>
          </p:cNvPr>
          <p:cNvSpPr txBox="1"/>
          <p:nvPr/>
        </p:nvSpPr>
        <p:spPr>
          <a:xfrm>
            <a:off x="1688504" y="3857625"/>
            <a:ext cx="236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Month Free Trial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ECAD53-58FB-4B95-B287-6ED58ABA7E85}"/>
              </a:ext>
            </a:extLst>
          </p:cNvPr>
          <p:cNvSpPr txBox="1"/>
          <p:nvPr/>
        </p:nvSpPr>
        <p:spPr>
          <a:xfrm>
            <a:off x="1199007" y="422695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all functionalities of the system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B92F6D-8FAB-45A4-9D89-98C643592E4D}"/>
              </a:ext>
            </a:extLst>
          </p:cNvPr>
          <p:cNvSpPr txBox="1"/>
          <p:nvPr/>
        </p:nvSpPr>
        <p:spPr>
          <a:xfrm>
            <a:off x="5384774" y="3848100"/>
            <a:ext cx="1422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Paid Version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04B5D2-8F40-4DA8-A837-EEDAE9033B43}"/>
              </a:ext>
            </a:extLst>
          </p:cNvPr>
          <p:cNvSpPr txBox="1"/>
          <p:nvPr/>
        </p:nvSpPr>
        <p:spPr>
          <a:xfrm>
            <a:off x="4808045" y="4217432"/>
            <a:ext cx="2895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all functionalities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24/7 Service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A97D54-F482-409F-B1B2-4C443E07B844}"/>
              </a:ext>
            </a:extLst>
          </p:cNvPr>
          <p:cNvCxnSpPr/>
          <p:nvPr/>
        </p:nvCxnSpPr>
        <p:spPr>
          <a:xfrm>
            <a:off x="6124575" y="2838449"/>
            <a:ext cx="0" cy="1009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B26F2D8-EAB2-4333-AE75-8EEFF98C8BE3}"/>
              </a:ext>
            </a:extLst>
          </p:cNvPr>
          <p:cNvCxnSpPr/>
          <p:nvPr/>
        </p:nvCxnSpPr>
        <p:spPr>
          <a:xfrm>
            <a:off x="5638800" y="2838449"/>
            <a:ext cx="3743325" cy="895351"/>
          </a:xfrm>
          <a:prstGeom prst="curvedConnector3">
            <a:avLst>
              <a:gd name="adj1" fmla="val 996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14410E-9D22-422D-B292-0F72E2327388}"/>
              </a:ext>
            </a:extLst>
          </p:cNvPr>
          <p:cNvSpPr txBox="1"/>
          <p:nvPr/>
        </p:nvSpPr>
        <p:spPr>
          <a:xfrm>
            <a:off x="8697966" y="3857625"/>
            <a:ext cx="236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 Version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3B2827-6553-497F-AED3-F1CF18F16077}"/>
              </a:ext>
            </a:extLst>
          </p:cNvPr>
          <p:cNvSpPr txBox="1"/>
          <p:nvPr/>
        </p:nvSpPr>
        <p:spPr>
          <a:xfrm>
            <a:off x="7934325" y="4217432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limited functionalities of the system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91DDAA-9721-5A61-7135-DFA2A7F0560D}"/>
              </a:ext>
            </a:extLst>
          </p:cNvPr>
          <p:cNvGrpSpPr/>
          <p:nvPr/>
        </p:nvGrpSpPr>
        <p:grpSpPr>
          <a:xfrm>
            <a:off x="5176802" y="5096993"/>
            <a:ext cx="1984504" cy="811564"/>
            <a:chOff x="5176802" y="5096993"/>
            <a:chExt cx="1984504" cy="811564"/>
          </a:xfrm>
        </p:grpSpPr>
        <p:pic>
          <p:nvPicPr>
            <p:cNvPr id="35" name="Picture 3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0F5DF1B-F394-4C30-BDFF-F5E99E582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6802" y="5147337"/>
              <a:ext cx="1984504" cy="761220"/>
            </a:xfrm>
            <a:prstGeom prst="rect">
              <a:avLst/>
            </a:prstGeom>
          </p:spPr>
        </p:pic>
        <p:pic>
          <p:nvPicPr>
            <p:cNvPr id="37" name="Picture 36" descr="Logo&#10;&#10;Description automatically generated">
              <a:extLst>
                <a:ext uri="{FF2B5EF4-FFF2-40B4-BE49-F238E27FC236}">
                  <a16:creationId xmlns:a16="http://schemas.microsoft.com/office/drawing/2014/main" id="{9D30EDB5-BC26-4B81-91C5-85462D5E7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6980" y="5096993"/>
              <a:ext cx="438521" cy="438521"/>
            </a:xfrm>
            <a:prstGeom prst="rect">
              <a:avLst/>
            </a:prstGeom>
          </p:spPr>
        </p:pic>
      </p:grpSp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342E3A73-AC68-40B0-AD30-A29EFBE11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677" y="5119509"/>
            <a:ext cx="1984504" cy="76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82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1BA7E0-3E98-4DCA-91BC-5A466A075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2574" y="2128897"/>
            <a:ext cx="6434891" cy="3960753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0070C0"/>
                </a:solidFill>
              </a:rPr>
              <a:t>Who are we focused on?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Higher Educational Institutes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Schools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 sz="2400">
              <a:solidFill>
                <a:schemeClr val="tx1"/>
              </a:solidFill>
            </a:endParaRPr>
          </a:p>
          <a:p>
            <a:pPr algn="l"/>
            <a:r>
              <a:rPr lang="en-US">
                <a:solidFill>
                  <a:srgbClr val="0070C0"/>
                </a:solidFill>
              </a:rPr>
              <a:t>Who Will be benefitted?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Students(School/undergraduates)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Teachers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Education institute management</a:t>
            </a:r>
          </a:p>
          <a:p>
            <a:pPr algn="l"/>
            <a:endParaRPr lang="en-US">
              <a:solidFill>
                <a:srgbClr val="0070C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40B183-2D77-4C3F-B13E-686AEA05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245" y="768350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COMMERCIALIZATION</a:t>
            </a:r>
            <a:r>
              <a:rPr lang="en-US"/>
              <a:t>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CB139A-0ED3-420F-BA65-85169845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pic>
        <p:nvPicPr>
          <p:cNvPr id="6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C8A04A53-777B-44D4-B083-AC33A8E65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870" y="2128897"/>
            <a:ext cx="3337225" cy="2600205"/>
          </a:xfrm>
          <a:prstGeom prst="rect">
            <a:avLst/>
          </a:prstGeom>
        </p:spPr>
      </p:pic>
      <p:pic>
        <p:nvPicPr>
          <p:cNvPr id="9" name="Picture 8" descr="A picture containing text, sky, city, sign&#10;&#10;Description automatically generated">
            <a:extLst>
              <a:ext uri="{FF2B5EF4-FFF2-40B4-BE49-F238E27FC236}">
                <a16:creationId xmlns:a16="http://schemas.microsoft.com/office/drawing/2014/main" id="{6E22AA22-C864-4341-8C9B-A770363CD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93" y="4396719"/>
            <a:ext cx="3435974" cy="193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17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1BA7E0-3E98-4DCA-91BC-5A466A075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1150" y="2238375"/>
            <a:ext cx="10439400" cy="365760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0070C0"/>
                </a:solidFill>
              </a:rPr>
              <a:t>What strategies we follow?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Customer success marketing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Free training 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Well documented documentation</a:t>
            </a: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24/7 online customer service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Promotions 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Personal Selling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340B183-2D77-4C3F-B13E-686AEA05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245" y="768350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COMMERCIALIZATION</a:t>
            </a:r>
            <a:r>
              <a:rPr lang="en-US"/>
              <a:t>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CB139A-0ED3-420F-BA65-85169845A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pic>
        <p:nvPicPr>
          <p:cNvPr id="8" name="Picture 7" descr="A picture containing dark&#10;&#10;Description automatically generated">
            <a:extLst>
              <a:ext uri="{FF2B5EF4-FFF2-40B4-BE49-F238E27FC236}">
                <a16:creationId xmlns:a16="http://schemas.microsoft.com/office/drawing/2014/main" id="{AE193B67-3B67-4B16-9C99-1539F7308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70" y="1857822"/>
            <a:ext cx="4634076" cy="500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403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40B183-2D77-4C3F-B13E-686AEA05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4245" y="761999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BUDGET</a:t>
            </a:r>
            <a:r>
              <a:rPr lang="en-US"/>
              <a:t>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CB139A-0ED3-420F-BA65-85169845A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7D1182F-1405-4DF5-987F-F727A5074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171" y="2951162"/>
            <a:ext cx="2822575" cy="2822575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94DB529-7DB4-441B-BAAC-50D6A7228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497444"/>
              </p:ext>
            </p:extLst>
          </p:nvPr>
        </p:nvGraphicFramePr>
        <p:xfrm>
          <a:off x="1281504" y="2096729"/>
          <a:ext cx="7092336" cy="388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168">
                  <a:extLst>
                    <a:ext uri="{9D8B030D-6E8A-4147-A177-3AD203B41FA5}">
                      <a16:colId xmlns:a16="http://schemas.microsoft.com/office/drawing/2014/main" val="2120978185"/>
                    </a:ext>
                  </a:extLst>
                </a:gridCol>
                <a:gridCol w="3546168">
                  <a:extLst>
                    <a:ext uri="{9D8B030D-6E8A-4147-A177-3AD203B41FA5}">
                      <a16:colId xmlns:a16="http://schemas.microsoft.com/office/drawing/2014/main" val="905163484"/>
                    </a:ext>
                  </a:extLst>
                </a:gridCol>
              </a:tblGrid>
              <a:tr h="55512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Resource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Amount(USD)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990840"/>
                  </a:ext>
                </a:extLst>
              </a:tr>
              <a:tr h="555127">
                <a:tc>
                  <a:txBody>
                    <a:bodyPr/>
                    <a:lstStyle/>
                    <a:p>
                      <a:r>
                        <a:rPr lang="en-US"/>
                        <a:t>Cloud 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51161"/>
                  </a:ext>
                </a:extLst>
              </a:tr>
              <a:tr h="558772">
                <a:tc>
                  <a:txBody>
                    <a:bodyPr/>
                    <a:lstStyle/>
                    <a:p>
                      <a:r>
                        <a:rPr lang="en-US"/>
                        <a:t>Third party integrations and APIs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012255"/>
                  </a:ext>
                </a:extLst>
              </a:tr>
              <a:tr h="555127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Domain name 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80907"/>
                  </a:ext>
                </a:extLst>
              </a:tr>
              <a:tr h="555127">
                <a:tc>
                  <a:txBody>
                    <a:bodyPr/>
                    <a:lstStyle/>
                    <a:p>
                      <a:r>
                        <a:rPr lang="en-US"/>
                        <a:t>Stationary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316982"/>
                  </a:ext>
                </a:extLst>
              </a:tr>
              <a:tr h="555127">
                <a:tc>
                  <a:txBody>
                    <a:bodyPr/>
                    <a:lstStyle/>
                    <a:p>
                      <a:r>
                        <a:rPr lang="en-US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062772"/>
                  </a:ext>
                </a:extLst>
              </a:tr>
              <a:tr h="555127"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Total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/>
                        <a:t>95$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405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04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40B183-2D77-4C3F-B13E-686AEA05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260" y="1995904"/>
            <a:ext cx="10363200" cy="2466975"/>
          </a:xfrm>
        </p:spPr>
        <p:txBody>
          <a:bodyPr>
            <a:normAutofit/>
          </a:bodyPr>
          <a:lstStyle/>
          <a:p>
            <a:r>
              <a:rPr lang="en-US" sz="5400" b="1">
                <a:solidFill>
                  <a:schemeClr val="accent2">
                    <a:lumMod val="75000"/>
                  </a:schemeClr>
                </a:solidFill>
                <a:latin typeface="Amarillo" panose="00000500000000020004" pitchFamily="50" charset="0"/>
              </a:rPr>
              <a:t>Thank You!</a:t>
            </a:r>
            <a:r>
              <a:rPr lang="en-US" sz="5400">
                <a:solidFill>
                  <a:schemeClr val="accent2">
                    <a:lumMod val="75000"/>
                  </a:schemeClr>
                </a:solidFill>
                <a:latin typeface="Amarillo" panose="00000500000000020004" pitchFamily="50" charset="0"/>
              </a:rPr>
              <a:t>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CB139A-0ED3-420F-BA65-85169845A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6" y="5200650"/>
            <a:ext cx="2587353" cy="992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F221F1-9AB0-497E-9C99-C634D8BDCAF5}"/>
              </a:ext>
            </a:extLst>
          </p:cNvPr>
          <p:cNvSpPr txBox="1"/>
          <p:nvPr/>
        </p:nvSpPr>
        <p:spPr>
          <a:xfrm>
            <a:off x="4514850" y="4966871"/>
            <a:ext cx="3162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From Team,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7C3A2BEC-5E28-40D4-9530-1ADDA1733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0387" y="5811181"/>
            <a:ext cx="2069064" cy="486463"/>
          </a:xfrm>
        </p:spPr>
        <p:txBody>
          <a:bodyPr>
            <a:normAutofit/>
          </a:bodyPr>
          <a:lstStyle/>
          <a:p>
            <a:r>
              <a:rPr lang="en-US" sz="2400"/>
              <a:t>- 2022-017 -</a:t>
            </a:r>
          </a:p>
        </p:txBody>
      </p:sp>
    </p:spTree>
    <p:extLst>
      <p:ext uri="{BB962C8B-B14F-4D97-AF65-F5344CB8AC3E}">
        <p14:creationId xmlns:p14="http://schemas.microsoft.com/office/powerpoint/2010/main" val="169543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182E-050A-40FA-8E29-DA26B177E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761999"/>
            <a:ext cx="10363200" cy="1470025"/>
          </a:xfrm>
        </p:spPr>
        <p:txBody>
          <a:bodyPr/>
          <a:lstStyle/>
          <a:p>
            <a:pPr algn="l"/>
            <a:r>
              <a:rPr lang="en-US"/>
              <a:t>Sub Objectives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4B6C941-43F2-4D54-970F-4B674628D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25D7BD0-487C-4B2C-BD6D-4E9853ADF52C}"/>
              </a:ext>
            </a:extLst>
          </p:cNvPr>
          <p:cNvSpPr/>
          <p:nvPr/>
        </p:nvSpPr>
        <p:spPr>
          <a:xfrm>
            <a:off x="1915048" y="2093909"/>
            <a:ext cx="8191498" cy="590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>
                    <a:lumMod val="50000"/>
                  </a:schemeClr>
                </a:solidFill>
              </a:rPr>
              <a:t>Identify best learning strategy -&gt; increase engagement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EF6C97B-ED68-4C1D-9A83-9B990F17473E}"/>
              </a:ext>
            </a:extLst>
          </p:cNvPr>
          <p:cNvSpPr/>
          <p:nvPr/>
        </p:nvSpPr>
        <p:spPr>
          <a:xfrm>
            <a:off x="1915048" y="2973384"/>
            <a:ext cx="8191498" cy="59055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>
                    <a:lumMod val="50000"/>
                  </a:schemeClr>
                </a:solidFill>
              </a:rPr>
              <a:t>Identification and recommendation -&gt; improved balance in course content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DB2E1B-68A9-4BC9-A807-A4C773FDAE04}"/>
              </a:ext>
            </a:extLst>
          </p:cNvPr>
          <p:cNvSpPr/>
          <p:nvPr/>
        </p:nvSpPr>
        <p:spPr>
          <a:xfrm>
            <a:off x="1915048" y="3841767"/>
            <a:ext cx="8191498" cy="9699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>
                    <a:lumMod val="50000"/>
                  </a:schemeClr>
                </a:solidFill>
              </a:rPr>
              <a:t>Performance analysis and personal skills identification -&gt; Improved analysis from different aspects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2191FB-E0FC-4942-A77D-9409F20DC28D}"/>
              </a:ext>
            </a:extLst>
          </p:cNvPr>
          <p:cNvSpPr/>
          <p:nvPr/>
        </p:nvSpPr>
        <p:spPr>
          <a:xfrm>
            <a:off x="1915048" y="5062551"/>
            <a:ext cx="8191498" cy="96994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1">
                    <a:lumMod val="50000"/>
                  </a:schemeClr>
                </a:solidFill>
              </a:rPr>
              <a:t>Career recommendation and progress forecasting -&gt; correct justification of analysis and reporting</a:t>
            </a:r>
          </a:p>
        </p:txBody>
      </p:sp>
    </p:spTree>
    <p:extLst>
      <p:ext uri="{BB962C8B-B14F-4D97-AF65-F5344CB8AC3E}">
        <p14:creationId xmlns:p14="http://schemas.microsoft.com/office/powerpoint/2010/main" val="64029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B650-82D0-4873-8624-5F2AB9BF1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7463" y="676274"/>
            <a:ext cx="10363200" cy="1470025"/>
          </a:xfrm>
        </p:spPr>
        <p:txBody>
          <a:bodyPr>
            <a:normAutofit/>
          </a:bodyPr>
          <a:lstStyle/>
          <a:p>
            <a:pPr algn="l"/>
            <a:r>
              <a:rPr lang="en-US" sz="3200" b="1"/>
              <a:t>HIGH-LEVEL SYSTEM ARCHITECTURE</a:t>
            </a:r>
            <a:endParaRPr lang="en-US" sz="320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9B0FA96-286F-41D9-8910-B0E194F4F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14638E-8A07-4D8C-8241-600D5CF289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694" y="2093101"/>
            <a:ext cx="9541631" cy="40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7B0D-6001-4940-886B-2C8AC534E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6325" y="3857625"/>
            <a:ext cx="10363200" cy="1470025"/>
          </a:xfrm>
        </p:spPr>
        <p:txBody>
          <a:bodyPr/>
          <a:lstStyle/>
          <a:p>
            <a:pPr algn="l"/>
            <a:r>
              <a:rPr lang="en-US" b="1"/>
              <a:t>IT19120812 | LIYANAGE M.L.A.P.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6BF3F-9056-40E1-B998-44F153C81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515" y="4860925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Specialization: Software Engineering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5768DB2D-1842-43CF-A78D-38C9F8DAC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46" y="442821"/>
            <a:ext cx="1664200" cy="638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49E790-5DA9-4F7F-BDE5-08AA8B5A5662}"/>
              </a:ext>
            </a:extLst>
          </p:cNvPr>
          <p:cNvSpPr/>
          <p:nvPr/>
        </p:nvSpPr>
        <p:spPr>
          <a:xfrm>
            <a:off x="3546835" y="6415179"/>
            <a:ext cx="6816365" cy="365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>
                <a:solidFill>
                  <a:schemeClr val="tx1"/>
                </a:solidFill>
              </a:rPr>
              <a:t>IT19120812</a:t>
            </a:r>
            <a:r>
              <a:rPr lang="en-US" sz="1800">
                <a:solidFill>
                  <a:schemeClr val="tx1"/>
                </a:solidFill>
              </a:rPr>
              <a:t>   |   </a:t>
            </a:r>
            <a:r>
              <a:rPr lang="en-US">
                <a:solidFill>
                  <a:schemeClr val="tx1"/>
                </a:solidFill>
              </a:rPr>
              <a:t>Liyanage M.L.A.P.</a:t>
            </a:r>
            <a:r>
              <a:rPr lang="en-US" sz="1800" b="1">
                <a:solidFill>
                  <a:schemeClr val="tx1"/>
                </a:solidFill>
              </a:rPr>
              <a:t>  </a:t>
            </a:r>
            <a:r>
              <a:rPr lang="en-US" sz="1800">
                <a:solidFill>
                  <a:schemeClr val="tx1"/>
                </a:solidFill>
              </a:rPr>
              <a:t>|   </a:t>
            </a:r>
            <a:r>
              <a:rPr lang="en-US">
                <a:solidFill>
                  <a:schemeClr val="tx1"/>
                </a:solidFill>
              </a:rPr>
              <a:t>2022-017</a:t>
            </a:r>
            <a:endParaRPr lang="en-US" sz="1800" b="0">
              <a:solidFill>
                <a:schemeClr val="tx1"/>
              </a:solidFill>
            </a:endParaRPr>
          </a:p>
        </p:txBody>
      </p:sp>
      <p:pic>
        <p:nvPicPr>
          <p:cNvPr id="7" name="Picture 6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E5DC741F-7F0A-4634-9535-2874AD524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081178"/>
            <a:ext cx="2019300" cy="269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33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08376A6-FCE2-4A8E-BFFF-11B69BD93976}" vid="{0A5F165D-9E14-4628-BA29-A51D7051FD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FC9859AF96E64A9727D8D6B570C786" ma:contentTypeVersion="15" ma:contentTypeDescription="Create a new document." ma:contentTypeScope="" ma:versionID="8758a8c0aa0ee5e2449a5e1b11cbea68">
  <xsd:schema xmlns:xsd="http://www.w3.org/2001/XMLSchema" xmlns:xs="http://www.w3.org/2001/XMLSchema" xmlns:p="http://schemas.microsoft.com/office/2006/metadata/properties" xmlns:ns2="db72c12f-87a4-44ab-bbc5-4cc8306b158a" xmlns:ns3="78bd6dbf-34e2-4ad5-a201-56ef37f8caa2" targetNamespace="http://schemas.microsoft.com/office/2006/metadata/properties" ma:root="true" ma:fieldsID="84ed940fd8a359e50ed93e6fbc1e5d56" ns2:_="" ns3:_="">
    <xsd:import namespace="db72c12f-87a4-44ab-bbc5-4cc8306b158a"/>
    <xsd:import namespace="78bd6dbf-34e2-4ad5-a201-56ef37f8caa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2c12f-87a4-44ab-bbc5-4cc8306b15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4a90b710-f748-4220-b362-4102ae550bf9}" ma:internalName="TaxCatchAll" ma:showField="CatchAllData" ma:web="db72c12f-87a4-44ab-bbc5-4cc8306b15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bd6dbf-34e2-4ad5-a201-56ef37f8ca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c8a686f-bba2-44f2-819b-edf0b3003fb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b72c12f-87a4-44ab-bbc5-4cc8306b158a" xsi:nil="true"/>
    <lcf76f155ced4ddcb4097134ff3c332f xmlns="78bd6dbf-34e2-4ad5-a201-56ef37f8caa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BDAAA97-E380-4F48-826E-EF877BF1BB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72c12f-87a4-44ab-bbc5-4cc8306b158a"/>
    <ds:schemaRef ds:uri="78bd6dbf-34e2-4ad5-a201-56ef37f8ca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FD8655-9F8F-400D-BF00-0DD43530F2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AA4661-6EF8-4844-8841-01FF0B947326}">
  <ds:schemaRefs>
    <ds:schemaRef ds:uri="http://schemas.microsoft.com/office/2006/metadata/properties"/>
    <ds:schemaRef ds:uri="78bd6dbf-34e2-4ad5-a201-56ef37f8caa2"/>
    <ds:schemaRef ds:uri="http://purl.org/dc/terms/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db72c12f-87a4-44ab-bbc5-4cc8306b158a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Presentation1</Template>
  <TotalTime>0</TotalTime>
  <Words>3200</Words>
  <Application>Microsoft Office PowerPoint</Application>
  <PresentationFormat>Widescreen</PresentationFormat>
  <Paragraphs>556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5" baseType="lpstr">
      <vt:lpstr>Abadi</vt:lpstr>
      <vt:lpstr>Adobe Devanagari</vt:lpstr>
      <vt:lpstr>Adobe Garamond Pro Bold</vt:lpstr>
      <vt:lpstr>Amarillo</vt:lpstr>
      <vt:lpstr>Arial</vt:lpstr>
      <vt:lpstr>Articulate Extrabold</vt:lpstr>
      <vt:lpstr>Baskerville Old Face</vt:lpstr>
      <vt:lpstr>Calibri</vt:lpstr>
      <vt:lpstr>Cambria</vt:lpstr>
      <vt:lpstr>Cascadia Mono SemiBold</vt:lpstr>
      <vt:lpstr>Century Gothic</vt:lpstr>
      <vt:lpstr>Font Awesome 5 Free Solid</vt:lpstr>
      <vt:lpstr>Josefin Sans Bold Roman</vt:lpstr>
      <vt:lpstr>Segoe UI</vt:lpstr>
      <vt:lpstr>Segoe UI Light</vt:lpstr>
      <vt:lpstr>Times New Roman</vt:lpstr>
      <vt:lpstr>Wingdings</vt:lpstr>
      <vt:lpstr>Office Theme</vt:lpstr>
      <vt:lpstr>“AITor” EDUCATION PLATFORM  A PERSONALIZED STUDENT PERFORMANCE ANALYZER  AND RECOMMENDATION SYSTEM</vt:lpstr>
      <vt:lpstr>INTRODUCTION</vt:lpstr>
      <vt:lpstr>PowerPoint Presentation</vt:lpstr>
      <vt:lpstr>PowerPoint Presentation</vt:lpstr>
      <vt:lpstr>RESEARCH PROBLEM</vt:lpstr>
      <vt:lpstr>RESEARCH OBJECTIVE</vt:lpstr>
      <vt:lpstr>Sub Objectives</vt:lpstr>
      <vt:lpstr>HIGH-LEVEL SYSTEM ARCHITECTURE</vt:lpstr>
      <vt:lpstr>IT19120812 | LIYANAGE M.L.A.P.</vt:lpstr>
      <vt:lpstr>INTRODUCTION</vt:lpstr>
      <vt:lpstr>Background</vt:lpstr>
      <vt:lpstr>Research Gap</vt:lpstr>
      <vt:lpstr>Identified Research Problem</vt:lpstr>
      <vt:lpstr>PowerPoint Presentation</vt:lpstr>
      <vt:lpstr>STEPS WE ARE FOLLOWING</vt:lpstr>
      <vt:lpstr>System Diagram</vt:lpstr>
      <vt:lpstr>Tools and Technologies</vt:lpstr>
      <vt:lpstr>Requirements </vt:lpstr>
      <vt:lpstr>Work Breakdown Structure </vt:lpstr>
      <vt:lpstr>Work Schedule </vt:lpstr>
      <vt:lpstr>References</vt:lpstr>
      <vt:lpstr>IT19120362 | THAMMITA D.H.M.M.P</vt:lpstr>
      <vt:lpstr>INTRODUCTION</vt:lpstr>
      <vt:lpstr>Background</vt:lpstr>
      <vt:lpstr>Research gap</vt:lpstr>
      <vt:lpstr>Identified research problem</vt:lpstr>
      <vt:lpstr>STEPS WE ARE FOLLOWING</vt:lpstr>
      <vt:lpstr>System Diagram</vt:lpstr>
      <vt:lpstr>Research Objectives</vt:lpstr>
      <vt:lpstr>PowerPoint Presentation</vt:lpstr>
      <vt:lpstr>Tools and Technologies</vt:lpstr>
      <vt:lpstr>Requirements </vt:lpstr>
      <vt:lpstr>Work breakdown structure </vt:lpstr>
      <vt:lpstr>Work Schedule </vt:lpstr>
      <vt:lpstr>References</vt:lpstr>
      <vt:lpstr>IT19138114 | HIRIMUTHUGODA U.J</vt:lpstr>
      <vt:lpstr>INTRODUCTION</vt:lpstr>
      <vt:lpstr>Background</vt:lpstr>
      <vt:lpstr>Research gap</vt:lpstr>
      <vt:lpstr>Identified research problem</vt:lpstr>
      <vt:lpstr>STEPS WE ARE FOLLOWING</vt:lpstr>
      <vt:lpstr>System Diagram</vt:lpstr>
      <vt:lpstr>Tools and Technologies</vt:lpstr>
      <vt:lpstr>Research Objectives</vt:lpstr>
      <vt:lpstr>Requirements </vt:lpstr>
      <vt:lpstr>Work breakdown structure </vt:lpstr>
      <vt:lpstr>Work Schedule </vt:lpstr>
      <vt:lpstr>References</vt:lpstr>
      <vt:lpstr>IT19188546 | LIYANAGE N.L.T.N.</vt:lpstr>
      <vt:lpstr>INTRODUCTION</vt:lpstr>
      <vt:lpstr>Background</vt:lpstr>
      <vt:lpstr>Research gap</vt:lpstr>
      <vt:lpstr>Identified research problem</vt:lpstr>
      <vt:lpstr>Research Objectives</vt:lpstr>
      <vt:lpstr>STEPS WE ARE FOLLOWING</vt:lpstr>
      <vt:lpstr>System Diagram</vt:lpstr>
      <vt:lpstr>Tools and Technologies</vt:lpstr>
      <vt:lpstr>Requirements </vt:lpstr>
      <vt:lpstr>Work breakdown structure </vt:lpstr>
      <vt:lpstr>Work Schedule </vt:lpstr>
      <vt:lpstr>References</vt:lpstr>
      <vt:lpstr>We built the product.. But what's NEXT?</vt:lpstr>
      <vt:lpstr>COMMERCIALIZATION </vt:lpstr>
      <vt:lpstr>COMMERCIALIZATION </vt:lpstr>
      <vt:lpstr>COMMERCIALIZATION </vt:lpstr>
      <vt:lpstr>BUDGET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Liyanage M.L.A.P. it19120812</dc:creator>
  <cp:lastModifiedBy>Liyanage N.L.T.N. it19188546</cp:lastModifiedBy>
  <cp:revision>6</cp:revision>
  <dcterms:created xsi:type="dcterms:W3CDTF">2022-01-30T04:58:43Z</dcterms:created>
  <dcterms:modified xsi:type="dcterms:W3CDTF">2022-05-26T05:08:46Z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0x010100A5FC9859AF96E64A9727D8D6B570C786</vt:lpwstr>
  </property>
  <property fmtid="{D5CDD505-2E9C-101B-9397-08002B2CF9AE}" pid="3" name="MediaServiceImageTags">
    <vt:lpwstr/>
  </property>
</Properties>
</file>